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0" r:id="rId1"/>
  </p:sldMasterIdLst>
  <p:notesMasterIdLst>
    <p:notesMasterId r:id="rId15"/>
  </p:notesMasterIdLst>
  <p:sldIdLst>
    <p:sldId id="279" r:id="rId2"/>
    <p:sldId id="313" r:id="rId3"/>
    <p:sldId id="288" r:id="rId4"/>
    <p:sldId id="291" r:id="rId5"/>
    <p:sldId id="304" r:id="rId6"/>
    <p:sldId id="305" r:id="rId7"/>
    <p:sldId id="306" r:id="rId8"/>
    <p:sldId id="307" r:id="rId9"/>
    <p:sldId id="314" r:id="rId10"/>
    <p:sldId id="308" r:id="rId11"/>
    <p:sldId id="310" r:id="rId12"/>
    <p:sldId id="311" r:id="rId13"/>
    <p:sldId id="282" r:id="rId14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128" autoAdjust="0"/>
  </p:normalViewPr>
  <p:slideViewPr>
    <p:cSldViewPr>
      <p:cViewPr varScale="1">
        <p:scale>
          <a:sx n="113" d="100"/>
          <a:sy n="113" d="100"/>
        </p:scale>
        <p:origin x="147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38475" cy="462119"/>
          </a:xfrm>
          <a:prstGeom prst="rect">
            <a:avLst/>
          </a:prstGeom>
        </p:spPr>
        <p:txBody>
          <a:bodyPr vert="horz" lIns="91085" tIns="45542" rIns="91085" bIns="4554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40" y="1"/>
            <a:ext cx="3038475" cy="462119"/>
          </a:xfrm>
          <a:prstGeom prst="rect">
            <a:avLst/>
          </a:prstGeom>
        </p:spPr>
        <p:txBody>
          <a:bodyPr vert="horz" lIns="91085" tIns="45542" rIns="91085" bIns="45542" rtlCol="0"/>
          <a:lstStyle>
            <a:lvl1pPr algn="r">
              <a:defRPr sz="1200"/>
            </a:lvl1pPr>
          </a:lstStyle>
          <a:p>
            <a:fld id="{B86EEB07-600D-4B7F-8FA8-BD2479537D81}" type="datetimeFigureOut">
              <a:rPr lang="en-US" smtClean="0"/>
              <a:pPr/>
              <a:t>1/31/2023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085" tIns="45542" rIns="91085" bIns="4554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6" y="4387768"/>
            <a:ext cx="5607050" cy="4155919"/>
          </a:xfrm>
          <a:prstGeom prst="rect">
            <a:avLst/>
          </a:prstGeom>
        </p:spPr>
        <p:txBody>
          <a:bodyPr vert="horz" lIns="91085" tIns="45542" rIns="91085" bIns="4554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772380"/>
            <a:ext cx="3038475" cy="462119"/>
          </a:xfrm>
          <a:prstGeom prst="rect">
            <a:avLst/>
          </a:prstGeom>
        </p:spPr>
        <p:txBody>
          <a:bodyPr vert="horz" lIns="91085" tIns="45542" rIns="91085" bIns="4554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40" y="8772380"/>
            <a:ext cx="3038475" cy="462119"/>
          </a:xfrm>
          <a:prstGeom prst="rect">
            <a:avLst/>
          </a:prstGeom>
        </p:spPr>
        <p:txBody>
          <a:bodyPr vert="horz" lIns="91085" tIns="45542" rIns="91085" bIns="45542" rtlCol="0" anchor="b"/>
          <a:lstStyle>
            <a:lvl1pPr algn="r">
              <a:defRPr sz="1200"/>
            </a:lvl1pPr>
          </a:lstStyle>
          <a:p>
            <a:fld id="{920A39DA-0AD4-4571-A01B-EB01FB2366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623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6/19/2020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PRE-DECISIONAL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64FC-038B-48CD-971C-0E8174885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938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6/19/2020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PRE-DECISIONAL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64FC-038B-48CD-971C-0E8174885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72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6/19/2020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PRE-DECISIONAL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64FC-038B-48CD-971C-0E8174885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380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6/19/2020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PRE-DECISIONAL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64FC-038B-48CD-971C-0E8174885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645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6/19/2020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PRE-DECISIONAL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64FC-038B-48CD-971C-0E8174885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302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6/19/2020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PRE-DECISIONAL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64FC-038B-48CD-971C-0E8174885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360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6/19/2020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PRE-DECISIONAL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64FC-038B-48CD-971C-0E8174885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013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6/19/2020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PRE-DECISIONAL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64FC-038B-48CD-971C-0E8174885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437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6/19/2020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PRE-DECISIONAL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64FC-038B-48CD-971C-0E8174885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404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6/19/2020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PRE-DECISIONAL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64FC-038B-48CD-971C-0E8174885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693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6/19/2020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PRE-DECISIONAL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64FC-038B-48CD-971C-0E8174885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324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6/19/2020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PRE-DECISIONAL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C64FC-038B-48CD-971C-0E8174885A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7575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acebook.com/IOWAOFFICERS" TargetMode="External"/><Relationship Id="rId2" Type="http://schemas.openxmlformats.org/officeDocument/2006/relationships/hyperlink" Target="http://www.iowaofficers.or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3349" y="2133600"/>
            <a:ext cx="9144000" cy="1905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209800" y="2578268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INGOA and NGAUS 101</a:t>
            </a:r>
            <a:endParaRPr lang="en-US" sz="3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251" y="1895475"/>
            <a:ext cx="2402898" cy="23812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5592" y="4191000"/>
            <a:ext cx="2622382" cy="2622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267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IA National Guard Foundation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Iowa National Guard Foundation</a:t>
            </a:r>
          </a:p>
          <a:p>
            <a:pPr lvl="1"/>
            <a:r>
              <a:rPr lang="en-US" dirty="0" smtClean="0"/>
              <a:t>A private non-profit organization that works closely with both EANGI and INGOA to foster personal and professional development opportunities across the force through grants and resourcing. </a:t>
            </a:r>
          </a:p>
          <a:p>
            <a:pPr lvl="1"/>
            <a:r>
              <a:rPr lang="en-US" dirty="0" smtClean="0"/>
              <a:t>Grants to attend Annual Conferences (INGOA and NGAUS)</a:t>
            </a:r>
          </a:p>
          <a:p>
            <a:pPr lvl="1"/>
            <a:r>
              <a:rPr lang="en-US" dirty="0" smtClean="0"/>
              <a:t>Guest speakers for professional development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64FC-038B-48CD-971C-0E8174885A1C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25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Myths: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“I would like to be involved, but </a:t>
            </a:r>
            <a:r>
              <a:rPr lang="en-US" dirty="0"/>
              <a:t>I</a:t>
            </a:r>
            <a:r>
              <a:rPr lang="en-US" dirty="0" smtClean="0"/>
              <a:t> don’t have a lot of extra time.”</a:t>
            </a:r>
          </a:p>
          <a:p>
            <a:pPr lvl="1"/>
            <a:r>
              <a:rPr lang="en-US" dirty="0" smtClean="0"/>
              <a:t>There are many ways to get involved w/variable commitment levels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“There’s enough people involved already.”</a:t>
            </a:r>
          </a:p>
          <a:p>
            <a:pPr lvl="1"/>
            <a:r>
              <a:rPr lang="en-US" dirty="0" smtClean="0"/>
              <a:t>Many committees only have one person that is in need of additional assistance.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“I can’t attend monthly meetings because I live outside Des Moines or am not a full-time member”</a:t>
            </a:r>
          </a:p>
          <a:p>
            <a:pPr lvl="1"/>
            <a:r>
              <a:rPr lang="en-US" dirty="0" smtClean="0"/>
              <a:t>The vast majority of our participants attend the monthly meetings virtually through zoom. </a:t>
            </a:r>
          </a:p>
          <a:p>
            <a:endParaRPr lang="en-US" dirty="0" smtClean="0"/>
          </a:p>
          <a:p>
            <a:r>
              <a:rPr lang="en-US" dirty="0" smtClean="0"/>
              <a:t>The annual NGAUS conference is for Senior Leaders and alumni”</a:t>
            </a:r>
          </a:p>
          <a:p>
            <a:pPr lvl="1"/>
            <a:r>
              <a:rPr lang="en-US" dirty="0" smtClean="0"/>
              <a:t>The NGAUS conference is open to all to include significant others, and is a great way to understand the bigger picture.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64FC-038B-48CD-971C-0E8174885A1C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343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Contact/Follow INGOA: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WWW.IOWAOFFICERS.ORG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>
                <a:hlinkClick r:id="rId3"/>
              </a:rPr>
              <a:t>WWW.FACEBOOK.COM/IOWAOFFICERS</a:t>
            </a:r>
            <a:r>
              <a:rPr lang="en-US" dirty="0" smtClean="0"/>
              <a:t>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Facebook Public Group: </a:t>
            </a:r>
          </a:p>
          <a:p>
            <a:pPr lvl="1"/>
            <a:r>
              <a:rPr lang="en-US" dirty="0" smtClean="0"/>
              <a:t>Iowa National Guard Officers Association – Company Grade</a:t>
            </a:r>
          </a:p>
          <a:p>
            <a:endParaRPr lang="en-US" dirty="0" smtClean="0"/>
          </a:p>
          <a:p>
            <a:r>
              <a:rPr lang="en-US" dirty="0" smtClean="0"/>
              <a:t>ingoa-secretary@iowaofficers.org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64FC-038B-48CD-971C-0E8174885A1C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813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286000"/>
            <a:ext cx="9144000" cy="1905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819400" y="2810470"/>
            <a:ext cx="61376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QUESTIONS?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502" y="2047875"/>
            <a:ext cx="2402898" cy="238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792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 Few Questions: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As a leader, would you use all resources available to help the service members in your unit?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Can all needs/issues be solved in the unit, chain of command or the State?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Do you consider yourself a professional?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Is having a National Guard 4 Star on the Joint Chiefs of Staff a good thing?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Is it a positive thing that we received a day of pay for each UTA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Is it good for our Service Members to have access to TRI-CARE pre and post </a:t>
            </a:r>
            <a:r>
              <a:rPr lang="en-US" sz="2000" dirty="0" smtClean="0"/>
              <a:t>deployment and low price when not related to deployment?</a:t>
            </a:r>
            <a:endParaRPr lang="en-US" sz="2000" dirty="0" smtClean="0"/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/>
              <a:t>Is it nice to have a retirement pay state tax free?</a:t>
            </a: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64FC-038B-48CD-971C-0E8174885A1C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463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INGOA Vision/Mission: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The vision of INGOA is an Iowa national guard that is </a:t>
            </a:r>
            <a:r>
              <a:rPr lang="en-US" b="1" u="sng" dirty="0" smtClean="0"/>
              <a:t>mission ready and future relevant</a:t>
            </a:r>
            <a:r>
              <a:rPr lang="en-US" dirty="0" smtClean="0"/>
              <a:t>. To realize this vision fully, we must continue to grow our membership as one part of a balanced approach that also includes professional development and legislative effectiveness. </a:t>
            </a:r>
          </a:p>
          <a:p>
            <a:endParaRPr lang="en-US" dirty="0" smtClean="0"/>
          </a:p>
          <a:p>
            <a:r>
              <a:rPr lang="en-US" dirty="0" smtClean="0"/>
              <a:t>The mission of INGOA is to be </a:t>
            </a:r>
            <a:r>
              <a:rPr lang="en-US" b="1" u="sng" dirty="0" smtClean="0"/>
              <a:t>the lead professional organization for the </a:t>
            </a:r>
            <a:r>
              <a:rPr lang="en-US" b="1" u="sng" dirty="0"/>
              <a:t>I</a:t>
            </a:r>
            <a:r>
              <a:rPr lang="en-US" b="1" u="sng" dirty="0" smtClean="0"/>
              <a:t>owa </a:t>
            </a:r>
            <a:r>
              <a:rPr lang="en-US" b="1" u="sng" dirty="0"/>
              <a:t>N</a:t>
            </a:r>
            <a:r>
              <a:rPr lang="en-US" b="1" u="sng" dirty="0" smtClean="0"/>
              <a:t>ational </a:t>
            </a:r>
            <a:r>
              <a:rPr lang="en-US" b="1" u="sng" dirty="0"/>
              <a:t>G</a:t>
            </a:r>
            <a:r>
              <a:rPr lang="en-US" b="1" u="sng" dirty="0" smtClean="0"/>
              <a:t>uard</a:t>
            </a:r>
            <a:r>
              <a:rPr lang="en-US" dirty="0" smtClean="0"/>
              <a:t>; enhancing all aspects of unit readiness through </a:t>
            </a:r>
            <a:r>
              <a:rPr lang="en-US" b="1" u="sng" dirty="0" smtClean="0"/>
              <a:t>legislation, professional development and lasting partnerships</a:t>
            </a:r>
            <a:r>
              <a:rPr lang="en-US" u="sng" dirty="0" smtClean="0"/>
              <a:t> </a:t>
            </a:r>
            <a:r>
              <a:rPr lang="en-US" dirty="0" smtClean="0"/>
              <a:t>with our stakeholders and corporate partners. 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64FC-038B-48CD-971C-0E8174885A1C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8284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Competency #1:</a:t>
            </a:r>
            <a:br>
              <a:rPr lang="en-US" dirty="0" smtClean="0"/>
            </a:br>
            <a:r>
              <a:rPr lang="en-US" dirty="0" smtClean="0"/>
              <a:t>Legislative 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Influence legislation and policy to increase readiness of the national guard and enhance the well-being of the members</a:t>
            </a:r>
          </a:p>
          <a:p>
            <a:endParaRPr lang="en-US" dirty="0" smtClean="0"/>
          </a:p>
          <a:p>
            <a:r>
              <a:rPr lang="en-US" dirty="0" smtClean="0"/>
              <a:t>Committee organization:</a:t>
            </a:r>
          </a:p>
          <a:p>
            <a:pPr lvl="1"/>
            <a:r>
              <a:rPr lang="en-US" dirty="0" smtClean="0"/>
              <a:t>1VP = legislative chair</a:t>
            </a:r>
          </a:p>
          <a:p>
            <a:pPr lvl="1"/>
            <a:r>
              <a:rPr lang="en-US" dirty="0" smtClean="0"/>
              <a:t>Air/army reps work service specific issues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Resolutions process: </a:t>
            </a:r>
          </a:p>
          <a:p>
            <a:pPr lvl="1"/>
            <a:r>
              <a:rPr lang="en-US" dirty="0" smtClean="0"/>
              <a:t>Grass roots initiation (INGOA), capitol hill discuss (NGAUS)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Iowa legislative agenda:</a:t>
            </a:r>
          </a:p>
          <a:p>
            <a:pPr lvl="1"/>
            <a:r>
              <a:rPr lang="en-US" dirty="0" smtClean="0"/>
              <a:t>Bi-annual visits w/congressional delegation</a:t>
            </a:r>
          </a:p>
          <a:p>
            <a:pPr lvl="1"/>
            <a:r>
              <a:rPr lang="en-US" dirty="0" smtClean="0"/>
              <a:t>RELATIONSHIPS W/MLAs</a:t>
            </a:r>
          </a:p>
          <a:p>
            <a:pPr lvl="1"/>
            <a:r>
              <a:rPr lang="en-US" dirty="0" smtClean="0"/>
              <a:t>Syncs federal and state legislative priorities w/TAG, NGIA-LL &amp; EANGI priorities, but is a stand alone 503(c)19 organization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64FC-038B-48CD-971C-0E8174885A1C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569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Competency #2:</a:t>
            </a:r>
            <a:br>
              <a:rPr lang="en-US" dirty="0" smtClean="0"/>
            </a:br>
            <a:r>
              <a:rPr lang="en-US" dirty="0" smtClean="0"/>
              <a:t>Professional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Professional development opportunities </a:t>
            </a:r>
          </a:p>
          <a:p>
            <a:pPr lvl="1"/>
            <a:r>
              <a:rPr lang="en-US" dirty="0" smtClean="0"/>
              <a:t>Webinars, conference attendance</a:t>
            </a:r>
          </a:p>
          <a:p>
            <a:endParaRPr lang="en-US" dirty="0" smtClean="0"/>
          </a:p>
          <a:p>
            <a:r>
              <a:rPr lang="en-US" dirty="0" smtClean="0"/>
              <a:t>“Professionals belong to professional organizations”</a:t>
            </a:r>
          </a:p>
          <a:p>
            <a:pPr lvl="1"/>
            <a:r>
              <a:rPr lang="en-US" dirty="0" smtClean="0"/>
              <a:t>Accountants = AAA, AICPA</a:t>
            </a:r>
          </a:p>
          <a:p>
            <a:pPr lvl="1"/>
            <a:r>
              <a:rPr lang="en-US" dirty="0" smtClean="0"/>
              <a:t>Lawyers = American Bar </a:t>
            </a:r>
            <a:r>
              <a:rPr lang="en-US" dirty="0"/>
              <a:t>A</a:t>
            </a:r>
            <a:r>
              <a:rPr lang="en-US" dirty="0" smtClean="0"/>
              <a:t>ssociation</a:t>
            </a:r>
          </a:p>
          <a:p>
            <a:pPr lvl="1"/>
            <a:r>
              <a:rPr lang="en-US" dirty="0" smtClean="0"/>
              <a:t>Bankers = American Bankers Association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Provides opportunity to network outside your unit </a:t>
            </a:r>
          </a:p>
          <a:p>
            <a:pPr lvl="1"/>
            <a:r>
              <a:rPr lang="en-US" dirty="0" smtClean="0"/>
              <a:t>Get to know your peer group and senior officers in a setting that facilitates conversation in pursuit of career/professional growth.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Opens your aperture to the larger picture of the National Guard</a:t>
            </a:r>
          </a:p>
          <a:p>
            <a:pPr lvl="1"/>
            <a:r>
              <a:rPr lang="en-US" dirty="0" smtClean="0"/>
              <a:t>Provides an opportunity to see/interact outside your branch/service stovepipe.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64FC-038B-48CD-971C-0E8174885A1C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094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 TO SERVE:</a:t>
            </a:r>
            <a:br>
              <a:rPr lang="en-US" dirty="0" smtClean="0"/>
            </a:br>
            <a:r>
              <a:rPr lang="en-US" dirty="0" smtClean="0"/>
              <a:t>INGOA COMMITTEES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Company grade officers representatives</a:t>
            </a:r>
          </a:p>
          <a:p>
            <a:pPr lvl="1"/>
            <a:r>
              <a:rPr lang="en-US" dirty="0" smtClean="0"/>
              <a:t>CHAMPIONING ISSUES/SERVICES THAT IMPACT OUR </a:t>
            </a:r>
            <a:r>
              <a:rPr lang="en-US" dirty="0" smtClean="0"/>
              <a:t>CGOs</a:t>
            </a:r>
            <a:endParaRPr lang="en-US" dirty="0" smtClean="0"/>
          </a:p>
          <a:p>
            <a:pPr lvl="1"/>
            <a:r>
              <a:rPr lang="en-US" dirty="0" smtClean="0"/>
              <a:t>Speak on behalf of the </a:t>
            </a:r>
            <a:r>
              <a:rPr lang="en-US" dirty="0" smtClean="0"/>
              <a:t>CGO </a:t>
            </a:r>
            <a:r>
              <a:rPr lang="en-US" dirty="0" smtClean="0"/>
              <a:t>force at executive board meetings</a:t>
            </a:r>
          </a:p>
          <a:p>
            <a:pPr lvl="1"/>
            <a:r>
              <a:rPr lang="en-US" dirty="0" smtClean="0"/>
              <a:t>Distro/participate in INGOA/NGAUS conference grant program 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Warrant officer representative</a:t>
            </a:r>
          </a:p>
          <a:p>
            <a:pPr lvl="1"/>
            <a:r>
              <a:rPr lang="en-US" dirty="0" smtClean="0"/>
              <a:t>Championing issues/services that impact our Warrant Officers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Membership </a:t>
            </a:r>
          </a:p>
          <a:p>
            <a:pPr lvl="1"/>
            <a:r>
              <a:rPr lang="en-US" dirty="0" smtClean="0"/>
              <a:t>Track/report/enhance state/national membership.</a:t>
            </a:r>
          </a:p>
          <a:p>
            <a:pPr lvl="1"/>
            <a:r>
              <a:rPr lang="en-US" dirty="0" smtClean="0"/>
              <a:t>Serve in a key center of gravity role that enables the National Guard force speak w/one voice “On </a:t>
            </a:r>
            <a:r>
              <a:rPr lang="en-US" dirty="0"/>
              <a:t>t</a:t>
            </a:r>
            <a:r>
              <a:rPr lang="en-US" dirty="0" smtClean="0"/>
              <a:t>he </a:t>
            </a:r>
            <a:r>
              <a:rPr lang="en-US" dirty="0"/>
              <a:t>H</a:t>
            </a:r>
            <a:r>
              <a:rPr lang="en-US" dirty="0" smtClean="0"/>
              <a:t>ill.”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64FC-038B-48CD-971C-0E8174885A1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961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Opportunities To Serve:</a:t>
            </a:r>
            <a:br>
              <a:rPr lang="en-US" dirty="0" smtClean="0"/>
            </a:br>
            <a:r>
              <a:rPr lang="en-US" dirty="0" smtClean="0"/>
              <a:t>INGOA Committees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Corporate Sponsors</a:t>
            </a:r>
          </a:p>
          <a:p>
            <a:pPr lvl="1"/>
            <a:r>
              <a:rPr lang="en-US" dirty="0" smtClean="0"/>
              <a:t>Solicit and work w/corporate partners to expand the services offered to our membership while providing resources to </a:t>
            </a:r>
            <a:r>
              <a:rPr lang="en-US" dirty="0" smtClean="0"/>
              <a:t>this </a:t>
            </a:r>
            <a:r>
              <a:rPr lang="en-US" dirty="0" smtClean="0"/>
              <a:t>great association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Awards</a:t>
            </a:r>
          </a:p>
          <a:p>
            <a:pPr lvl="1"/>
            <a:r>
              <a:rPr lang="en-US" dirty="0" smtClean="0"/>
              <a:t>Organize/execute the annual </a:t>
            </a:r>
            <a:r>
              <a:rPr lang="en-US" dirty="0" smtClean="0"/>
              <a:t>INGOA </a:t>
            </a:r>
            <a:r>
              <a:rPr lang="en-US" dirty="0" smtClean="0"/>
              <a:t>&amp; NGAUS awards program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Alumni </a:t>
            </a:r>
          </a:p>
          <a:p>
            <a:pPr lvl="1"/>
            <a:r>
              <a:rPr lang="en-US" dirty="0" smtClean="0"/>
              <a:t>Championing issues/services impacting alumni</a:t>
            </a:r>
          </a:p>
          <a:p>
            <a:endParaRPr lang="en-US" dirty="0" smtClean="0"/>
          </a:p>
          <a:p>
            <a:r>
              <a:rPr lang="en-US" dirty="0" smtClean="0"/>
              <a:t>Time and place</a:t>
            </a:r>
          </a:p>
          <a:p>
            <a:pPr lvl="1"/>
            <a:r>
              <a:rPr lang="en-US" dirty="0" smtClean="0"/>
              <a:t>Serves to determine dates/locations of future conferences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Nominations</a:t>
            </a:r>
          </a:p>
          <a:p>
            <a:pPr lvl="1"/>
            <a:r>
              <a:rPr lang="en-US" dirty="0" smtClean="0"/>
              <a:t>Solicit/recruit tomorrows leaders to fill key INGOA roles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64FC-038B-48CD-971C-0E8174885A1C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5289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OPPORTUNITIES TO SERVE:</a:t>
            </a:r>
            <a:br>
              <a:rPr lang="en-US" smtClean="0"/>
            </a:br>
            <a:r>
              <a:rPr lang="en-US" smtClean="0"/>
              <a:t>AREA LEADERSHIP POSITIONS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AREA PRESIDENTS/VICE PRESIDENTS</a:t>
            </a:r>
          </a:p>
          <a:p>
            <a:pPr lvl="1"/>
            <a:r>
              <a:rPr lang="en-US" dirty="0" smtClean="0"/>
              <a:t>SINGLE AREA POINTS OF CONTACT FOR: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Roles and responsibilities</a:t>
            </a:r>
          </a:p>
          <a:p>
            <a:pPr lvl="1"/>
            <a:r>
              <a:rPr lang="en-US" dirty="0" smtClean="0"/>
              <a:t>Attend INGOA monthly meetings &amp; provide updates on membership, activities, and award nominations</a:t>
            </a:r>
          </a:p>
          <a:p>
            <a:pPr lvl="1"/>
            <a:r>
              <a:rPr lang="en-US" dirty="0" smtClean="0"/>
              <a:t>Communicates INGOA activities and info back to area</a:t>
            </a:r>
          </a:p>
          <a:p>
            <a:pPr lvl="1"/>
            <a:r>
              <a:rPr lang="en-US" dirty="0" smtClean="0"/>
              <a:t>Participates as a voting member during </a:t>
            </a:r>
            <a:r>
              <a:rPr lang="en-US" dirty="0" smtClean="0"/>
              <a:t>INGOA </a:t>
            </a:r>
            <a:r>
              <a:rPr lang="en-US" dirty="0" smtClean="0"/>
              <a:t>meetings and during the annual conference general business session</a:t>
            </a:r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64FC-038B-48CD-971C-0E8174885A1C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078735"/>
              </p:ext>
            </p:extLst>
          </p:nvPr>
        </p:nvGraphicFramePr>
        <p:xfrm>
          <a:off x="533400" y="2499360"/>
          <a:ext cx="7696200" cy="148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36833927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44965524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3346352316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18929350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AREA 1</a:t>
                      </a:r>
                      <a:endParaRPr lang="en-US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132 WG / Air HQ</a:t>
                      </a:r>
                      <a:endParaRPr lang="en-US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AREA 5</a:t>
                      </a:r>
                      <a:endParaRPr lang="en-US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185 ARW/133</a:t>
                      </a:r>
                      <a:r>
                        <a:rPr lang="en-US" baseline="0" dirty="0" smtClean="0"/>
                        <a:t> TS</a:t>
                      </a:r>
                      <a:endParaRPr lang="en-US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1370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AREA 2</a:t>
                      </a:r>
                      <a:endParaRPr lang="en-US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2-34</a:t>
                      </a:r>
                      <a:r>
                        <a:rPr lang="en-US" baseline="0" dirty="0" smtClean="0"/>
                        <a:t> BCT</a:t>
                      </a:r>
                      <a:endParaRPr lang="en-US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AREA</a:t>
                      </a:r>
                      <a:r>
                        <a:rPr lang="en-US" b="1" baseline="0" dirty="0" smtClean="0"/>
                        <a:t> 6</a:t>
                      </a:r>
                      <a:endParaRPr lang="en-US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67 </a:t>
                      </a:r>
                      <a:r>
                        <a:rPr lang="en-US" dirty="0" err="1" smtClean="0"/>
                        <a:t>Trp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Cmd</a:t>
                      </a:r>
                      <a:endParaRPr lang="en-US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886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AREA 3</a:t>
                      </a:r>
                      <a:endParaRPr lang="en-US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734 Reg </a:t>
                      </a:r>
                      <a:r>
                        <a:rPr lang="en-US" dirty="0" err="1" smtClean="0"/>
                        <a:t>Spt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Gp</a:t>
                      </a:r>
                      <a:endParaRPr lang="en-US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AREA 7</a:t>
                      </a:r>
                      <a:endParaRPr lang="en-US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ARNG MED DET, RTI, TRNG CTR</a:t>
                      </a:r>
                      <a:endParaRPr lang="en-US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068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AREA 4</a:t>
                      </a:r>
                      <a:endParaRPr lang="en-US" b="1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671 </a:t>
                      </a:r>
                      <a:r>
                        <a:rPr lang="en-US" dirty="0" err="1" smtClean="0"/>
                        <a:t>Trp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Cmd</a:t>
                      </a:r>
                      <a:endParaRPr lang="en-US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82619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4094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Membership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u="sng" dirty="0"/>
              <a:t>Lifetime Fees</a:t>
            </a:r>
            <a:r>
              <a:rPr lang="en-US" dirty="0"/>
              <a:t>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NGAUS Active $1000 (includes hard copy magazine)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NGAUS Active Digital life $500 (digital magazine)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NGAUS Retired $ 125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INGOA Active $120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INGOA Retired $</a:t>
            </a:r>
            <a:r>
              <a:rPr lang="en-US" dirty="0" smtClean="0"/>
              <a:t>50</a:t>
            </a:r>
          </a:p>
          <a:p>
            <a:endParaRPr lang="en-US" dirty="0"/>
          </a:p>
          <a:p>
            <a:r>
              <a:rPr lang="en-US" dirty="0" smtClean="0"/>
              <a:t>Yearly Fees: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C64FC-038B-48CD-971C-0E8174885A1C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575359"/>
              </p:ext>
            </p:extLst>
          </p:nvPr>
        </p:nvGraphicFramePr>
        <p:xfrm>
          <a:off x="914400" y="4419600"/>
          <a:ext cx="5486400" cy="1516380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1981200">
                  <a:extLst>
                    <a:ext uri="{9D8B030D-6E8A-4147-A177-3AD203B41FA5}">
                      <a16:colId xmlns:a16="http://schemas.microsoft.com/office/drawing/2014/main" val="37066174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991465003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345138061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3413379176"/>
                    </a:ext>
                  </a:extLst>
                </a:gridCol>
              </a:tblGrid>
              <a:tr h="268877">
                <a:tc>
                  <a:txBody>
                    <a:bodyPr/>
                    <a:lstStyle/>
                    <a:p>
                      <a:r>
                        <a:rPr lang="en-US" b="1" u="sng" dirty="0">
                          <a:effectLst/>
                        </a:rPr>
                        <a:t>Grade Group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u="sng" dirty="0">
                          <a:effectLst/>
                        </a:rPr>
                        <a:t>NGAUS Yearly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u="sng" dirty="0">
                          <a:effectLst/>
                        </a:rPr>
                        <a:t>INGOA Yearly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b="1" u="sng" dirty="0">
                          <a:effectLst/>
                        </a:rPr>
                        <a:t>Yearly 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71108185"/>
                  </a:ext>
                </a:extLst>
              </a:tr>
              <a:tr h="388620">
                <a:tc>
                  <a:txBody>
                    <a:bodyPr/>
                    <a:lstStyle/>
                    <a:p>
                      <a:r>
                        <a:rPr lang="en-US" b="1" dirty="0">
                          <a:effectLst/>
                        </a:rPr>
                        <a:t>Company Grade </a:t>
                      </a:r>
                      <a:r>
                        <a:rPr lang="en-US" sz="1100" dirty="0">
                          <a:effectLst/>
                        </a:rPr>
                        <a:t>(2LT, 1LT, CPT, WO1, CW2, CW3)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$40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$10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$50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74249994"/>
                  </a:ext>
                </a:extLst>
              </a:tr>
              <a:tr h="455023">
                <a:tc>
                  <a:txBody>
                    <a:bodyPr/>
                    <a:lstStyle/>
                    <a:p>
                      <a:r>
                        <a:rPr lang="en-US" b="1" dirty="0">
                          <a:effectLst/>
                        </a:rPr>
                        <a:t>Field Grade </a:t>
                      </a:r>
                      <a:r>
                        <a:rPr lang="en-US" sz="1050" dirty="0">
                          <a:effectLst/>
                        </a:rPr>
                        <a:t>(MAJ, LTC, COL, CW4, CW5)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$80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$15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$95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14653731"/>
                  </a:ext>
                </a:extLst>
              </a:tr>
              <a:tr h="268877">
                <a:tc>
                  <a:txBody>
                    <a:bodyPr/>
                    <a:lstStyle/>
                    <a:p>
                      <a:r>
                        <a:rPr lang="en-US" b="1" dirty="0">
                          <a:effectLst/>
                        </a:rPr>
                        <a:t>General Officers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$130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effectLst/>
                        </a:rPr>
                        <a:t>$25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effectLst/>
                        </a:rPr>
                        <a:t>$155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404163"/>
                  </a:ext>
                </a:extLst>
              </a:tr>
            </a:tbl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16933"/>
            <a:ext cx="24384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531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3308</TotalTime>
  <Words>912</Words>
  <Application>Microsoft Office PowerPoint</Application>
  <PresentationFormat>On-screen Show (4:3)</PresentationFormat>
  <Paragraphs>175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Office Theme</vt:lpstr>
      <vt:lpstr>PowerPoint Presentation</vt:lpstr>
      <vt:lpstr>A Few Questions:</vt:lpstr>
      <vt:lpstr>INGOA Vision/Mission:</vt:lpstr>
      <vt:lpstr>Core Competency #1: Legislative Committee</vt:lpstr>
      <vt:lpstr>Core Competency #2: Professional Development</vt:lpstr>
      <vt:lpstr>OPPORTUNITIES TO SERVE: INGOA COMMITTEES</vt:lpstr>
      <vt:lpstr>Opportunities To Serve: INGOA Committees</vt:lpstr>
      <vt:lpstr>OPPORTUNITIES TO SERVE: AREA LEADERSHIP POSITIONS</vt:lpstr>
      <vt:lpstr>Membership</vt:lpstr>
      <vt:lpstr>IA National Guard Foundation</vt:lpstr>
      <vt:lpstr>Myths:</vt:lpstr>
      <vt:lpstr>How To Contact/Follow INGOA:</vt:lpstr>
      <vt:lpstr>PowerPoint Presentation</vt:lpstr>
    </vt:vector>
  </TitlesOfParts>
  <Company>U.S Air Force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Cochran, Brandon W Capt USAF ANG 132 MDG/SGA</dc:creator>
  <cp:lastModifiedBy>Charles Connors</cp:lastModifiedBy>
  <cp:revision>549</cp:revision>
  <cp:lastPrinted>2017-09-12T14:43:38Z</cp:lastPrinted>
  <dcterms:created xsi:type="dcterms:W3CDTF">2015-12-07T16:41:31Z</dcterms:created>
  <dcterms:modified xsi:type="dcterms:W3CDTF">2023-01-31T22:20:48Z</dcterms:modified>
</cp:coreProperties>
</file>