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3" r:id="rId1"/>
  </p:sldMasterIdLst>
  <p:notesMasterIdLst>
    <p:notesMasterId r:id="rId15"/>
  </p:notesMasterIdLst>
  <p:handoutMasterIdLst>
    <p:handoutMasterId r:id="rId16"/>
  </p:handoutMasterIdLst>
  <p:sldIdLst>
    <p:sldId id="1767" r:id="rId2"/>
    <p:sldId id="1768" r:id="rId3"/>
    <p:sldId id="1769" r:id="rId4"/>
    <p:sldId id="1770" r:id="rId5"/>
    <p:sldId id="1771" r:id="rId6"/>
    <p:sldId id="1772" r:id="rId7"/>
    <p:sldId id="1773" r:id="rId8"/>
    <p:sldId id="1774" r:id="rId9"/>
    <p:sldId id="1775" r:id="rId10"/>
    <p:sldId id="1776" r:id="rId11"/>
    <p:sldId id="1777" r:id="rId12"/>
    <p:sldId id="1778" r:id="rId13"/>
    <p:sldId id="1779" r:id="rId14"/>
  </p:sldIdLst>
  <p:sldSz cx="9144000" cy="6858000" type="screen4x3"/>
  <p:notesSz cx="7010400" cy="9296400"/>
  <p:defaultTextStyle>
    <a:defPPr>
      <a:defRPr lang="en-US"/>
    </a:defPPr>
    <a:lvl1pPr algn="l" rtl="0" eaLnBrk="0" fontAlgn="base" hangingPunct="0">
      <a:spcBef>
        <a:spcPct val="2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2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E2A"/>
    <a:srgbClr val="002060"/>
    <a:srgbClr val="FF0000"/>
    <a:srgbClr val="000000"/>
    <a:srgbClr val="FFFFFF"/>
    <a:srgbClr val="0099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78" autoAdjust="0"/>
    <p:restoredTop sz="95126" autoAdjust="0"/>
  </p:normalViewPr>
  <p:slideViewPr>
    <p:cSldViewPr>
      <p:cViewPr varScale="1">
        <p:scale>
          <a:sx n="113" d="100"/>
          <a:sy n="113" d="100"/>
        </p:scale>
        <p:origin x="1596"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7812"/>
    </p:cViewPr>
  </p:sorterViewPr>
  <p:notesViewPr>
    <p:cSldViewPr>
      <p:cViewPr varScale="1">
        <p:scale>
          <a:sx n="66" d="100"/>
          <a:sy n="66" d="100"/>
        </p:scale>
        <p:origin x="252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3037840" cy="465138"/>
          </a:xfrm>
          <a:prstGeom prst="rect">
            <a:avLst/>
          </a:prstGeom>
          <a:noFill/>
          <a:ln w="9525">
            <a:noFill/>
            <a:miter lim="800000"/>
            <a:headEnd/>
            <a:tailEnd/>
          </a:ln>
        </p:spPr>
        <p:txBody>
          <a:bodyPr vert="horz" wrap="square" lIns="90573" tIns="45286" rIns="90573" bIns="45286" numCol="1" anchor="t" anchorCtr="0" compatLnSpc="1">
            <a:prstTxWarp prst="textNoShape">
              <a:avLst/>
            </a:prstTxWarp>
          </a:bodyPr>
          <a:lstStyle>
            <a:lvl1pPr defTabSz="904995">
              <a:spcBef>
                <a:spcPct val="0"/>
              </a:spcBef>
              <a:defRPr sz="1100">
                <a:latin typeface="Garamond" pitchFamily="18" charset="0"/>
              </a:defRPr>
            </a:lvl1pPr>
          </a:lstStyle>
          <a:p>
            <a:pPr>
              <a:defRPr/>
            </a:pPr>
            <a:endParaRPr lang="en-US"/>
          </a:p>
        </p:txBody>
      </p:sp>
      <p:sp>
        <p:nvSpPr>
          <p:cNvPr id="209923" name="Rectangle 3"/>
          <p:cNvSpPr>
            <a:spLocks noGrp="1" noChangeArrowheads="1"/>
          </p:cNvSpPr>
          <p:nvPr>
            <p:ph type="dt" sz="quarter" idx="1"/>
          </p:nvPr>
        </p:nvSpPr>
        <p:spPr bwMode="auto">
          <a:xfrm>
            <a:off x="3972560" y="0"/>
            <a:ext cx="3037840" cy="465138"/>
          </a:xfrm>
          <a:prstGeom prst="rect">
            <a:avLst/>
          </a:prstGeom>
          <a:noFill/>
          <a:ln w="9525">
            <a:noFill/>
            <a:miter lim="800000"/>
            <a:headEnd/>
            <a:tailEnd/>
          </a:ln>
        </p:spPr>
        <p:txBody>
          <a:bodyPr vert="horz" wrap="square" lIns="90573" tIns="45286" rIns="90573" bIns="45286" numCol="1" anchor="t" anchorCtr="0" compatLnSpc="1">
            <a:prstTxWarp prst="textNoShape">
              <a:avLst/>
            </a:prstTxWarp>
          </a:bodyPr>
          <a:lstStyle>
            <a:lvl1pPr algn="r" defTabSz="904995">
              <a:spcBef>
                <a:spcPct val="0"/>
              </a:spcBef>
              <a:defRPr sz="1100">
                <a:latin typeface="Garamond" pitchFamily="18" charset="0"/>
              </a:defRPr>
            </a:lvl1pPr>
          </a:lstStyle>
          <a:p>
            <a:pPr>
              <a:defRPr/>
            </a:pPr>
            <a:endParaRPr lang="en-US"/>
          </a:p>
        </p:txBody>
      </p:sp>
      <p:sp>
        <p:nvSpPr>
          <p:cNvPr id="209924"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p:spPr>
        <p:txBody>
          <a:bodyPr vert="horz" wrap="square" lIns="90573" tIns="45286" rIns="90573" bIns="45286" numCol="1" anchor="b" anchorCtr="0" compatLnSpc="1">
            <a:prstTxWarp prst="textNoShape">
              <a:avLst/>
            </a:prstTxWarp>
          </a:bodyPr>
          <a:lstStyle>
            <a:lvl1pPr defTabSz="904995">
              <a:spcBef>
                <a:spcPct val="0"/>
              </a:spcBef>
              <a:defRPr sz="1100">
                <a:latin typeface="Garamond" pitchFamily="18" charset="0"/>
              </a:defRPr>
            </a:lvl1pPr>
          </a:lstStyle>
          <a:p>
            <a:pPr>
              <a:defRPr/>
            </a:pPr>
            <a:endParaRPr lang="en-US"/>
          </a:p>
        </p:txBody>
      </p:sp>
      <p:sp>
        <p:nvSpPr>
          <p:cNvPr id="209925"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p:spPr>
        <p:txBody>
          <a:bodyPr vert="horz" wrap="square" lIns="90573" tIns="45286" rIns="90573" bIns="45286" numCol="1" anchor="b" anchorCtr="0" compatLnSpc="1">
            <a:prstTxWarp prst="textNoShape">
              <a:avLst/>
            </a:prstTxWarp>
          </a:bodyPr>
          <a:lstStyle>
            <a:lvl1pPr algn="r" defTabSz="904995">
              <a:spcBef>
                <a:spcPct val="0"/>
              </a:spcBef>
              <a:defRPr sz="1100">
                <a:latin typeface="Garamond" pitchFamily="18" charset="0"/>
              </a:defRPr>
            </a:lvl1pPr>
          </a:lstStyle>
          <a:p>
            <a:pPr>
              <a:defRPr/>
            </a:pPr>
            <a:fld id="{A2A519EE-2E51-42E8-A68F-3A1B9417B7FA}" type="slidenum">
              <a:rPr lang="en-US"/>
              <a:pPr>
                <a:defRPr/>
              </a:pPr>
              <a:t>‹#›</a:t>
            </a:fld>
            <a:endParaRPr lang="en-US"/>
          </a:p>
        </p:txBody>
      </p:sp>
    </p:spTree>
    <p:extLst>
      <p:ext uri="{BB962C8B-B14F-4D97-AF65-F5344CB8AC3E}">
        <p14:creationId xmlns:p14="http://schemas.microsoft.com/office/powerpoint/2010/main" val="2897748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1"/>
            <a:ext cx="3047577" cy="460375"/>
          </a:xfrm>
          <a:prstGeom prst="rect">
            <a:avLst/>
          </a:prstGeom>
          <a:noFill/>
          <a:ln w="9525">
            <a:noFill/>
            <a:miter lim="800000"/>
            <a:headEnd/>
            <a:tailEnd/>
          </a:ln>
        </p:spPr>
        <p:txBody>
          <a:bodyPr vert="horz" wrap="square" lIns="90573" tIns="45286" rIns="90573" bIns="45286" numCol="1" anchor="t" anchorCtr="0" compatLnSpc="1">
            <a:prstTxWarp prst="textNoShape">
              <a:avLst/>
            </a:prstTxWarp>
          </a:bodyPr>
          <a:lstStyle>
            <a:lvl1pPr defTabSz="904995">
              <a:spcBef>
                <a:spcPct val="0"/>
              </a:spcBef>
              <a:defRPr sz="1100">
                <a:latin typeface="Garamond" pitchFamily="18" charset="0"/>
              </a:defRPr>
            </a:lvl1pPr>
          </a:lstStyle>
          <a:p>
            <a:pPr>
              <a:defRPr/>
            </a:pPr>
            <a:endParaRPr lang="en-US"/>
          </a:p>
        </p:txBody>
      </p:sp>
      <p:sp>
        <p:nvSpPr>
          <p:cNvPr id="227331" name="Rectangle 3"/>
          <p:cNvSpPr>
            <a:spLocks noGrp="1" noChangeArrowheads="1"/>
          </p:cNvSpPr>
          <p:nvPr>
            <p:ph type="dt" idx="1"/>
          </p:nvPr>
        </p:nvSpPr>
        <p:spPr bwMode="auto">
          <a:xfrm>
            <a:off x="3962824" y="1"/>
            <a:ext cx="3047577" cy="460375"/>
          </a:xfrm>
          <a:prstGeom prst="rect">
            <a:avLst/>
          </a:prstGeom>
          <a:noFill/>
          <a:ln w="9525">
            <a:noFill/>
            <a:miter lim="800000"/>
            <a:headEnd/>
            <a:tailEnd/>
          </a:ln>
        </p:spPr>
        <p:txBody>
          <a:bodyPr vert="horz" wrap="square" lIns="90573" tIns="45286" rIns="90573" bIns="45286" numCol="1" anchor="t" anchorCtr="0" compatLnSpc="1">
            <a:prstTxWarp prst="textNoShape">
              <a:avLst/>
            </a:prstTxWarp>
          </a:bodyPr>
          <a:lstStyle>
            <a:lvl1pPr algn="r" defTabSz="904995">
              <a:spcBef>
                <a:spcPct val="0"/>
              </a:spcBef>
              <a:defRPr sz="1100">
                <a:latin typeface="Garamond" pitchFamily="18"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1152525" y="690563"/>
            <a:ext cx="4702175" cy="3527425"/>
          </a:xfrm>
          <a:prstGeom prst="rect">
            <a:avLst/>
          </a:prstGeom>
          <a:noFill/>
          <a:ln w="9525">
            <a:solidFill>
              <a:srgbClr val="000000"/>
            </a:solidFill>
            <a:miter lim="800000"/>
            <a:headEnd/>
            <a:tailEnd/>
          </a:ln>
        </p:spPr>
      </p:sp>
      <p:sp>
        <p:nvSpPr>
          <p:cNvPr id="227333" name="Rectangle 5"/>
          <p:cNvSpPr>
            <a:spLocks noGrp="1" noChangeArrowheads="1"/>
          </p:cNvSpPr>
          <p:nvPr>
            <p:ph type="body" sz="quarter" idx="3"/>
          </p:nvPr>
        </p:nvSpPr>
        <p:spPr bwMode="auto">
          <a:xfrm>
            <a:off x="913625" y="4448175"/>
            <a:ext cx="5183152" cy="4141788"/>
          </a:xfrm>
          <a:prstGeom prst="rect">
            <a:avLst/>
          </a:prstGeom>
          <a:noFill/>
          <a:ln w="9525">
            <a:noFill/>
            <a:miter lim="800000"/>
            <a:headEnd/>
            <a:tailEnd/>
          </a:ln>
        </p:spPr>
        <p:txBody>
          <a:bodyPr vert="horz" wrap="square" lIns="90573" tIns="45286" rIns="90573" bIns="452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7334" name="Rectangle 6"/>
          <p:cNvSpPr>
            <a:spLocks noGrp="1" noChangeArrowheads="1"/>
          </p:cNvSpPr>
          <p:nvPr>
            <p:ph type="ftr" sz="quarter" idx="4"/>
          </p:nvPr>
        </p:nvSpPr>
        <p:spPr bwMode="auto">
          <a:xfrm>
            <a:off x="0" y="8820151"/>
            <a:ext cx="3047577" cy="460375"/>
          </a:xfrm>
          <a:prstGeom prst="rect">
            <a:avLst/>
          </a:prstGeom>
          <a:noFill/>
          <a:ln w="9525">
            <a:noFill/>
            <a:miter lim="800000"/>
            <a:headEnd/>
            <a:tailEnd/>
          </a:ln>
        </p:spPr>
        <p:txBody>
          <a:bodyPr vert="horz" wrap="square" lIns="90573" tIns="45286" rIns="90573" bIns="45286" numCol="1" anchor="b" anchorCtr="0" compatLnSpc="1">
            <a:prstTxWarp prst="textNoShape">
              <a:avLst/>
            </a:prstTxWarp>
          </a:bodyPr>
          <a:lstStyle>
            <a:lvl1pPr defTabSz="904995">
              <a:spcBef>
                <a:spcPct val="0"/>
              </a:spcBef>
              <a:defRPr sz="1100">
                <a:latin typeface="Garamond" pitchFamily="18" charset="0"/>
              </a:defRPr>
            </a:lvl1pPr>
          </a:lstStyle>
          <a:p>
            <a:pPr>
              <a:defRPr/>
            </a:pPr>
            <a:endParaRPr lang="en-US"/>
          </a:p>
        </p:txBody>
      </p:sp>
      <p:sp>
        <p:nvSpPr>
          <p:cNvPr id="227335" name="Rectangle 7"/>
          <p:cNvSpPr>
            <a:spLocks noGrp="1" noChangeArrowheads="1"/>
          </p:cNvSpPr>
          <p:nvPr>
            <p:ph type="sldNum" sz="quarter" idx="5"/>
          </p:nvPr>
        </p:nvSpPr>
        <p:spPr bwMode="auto">
          <a:xfrm>
            <a:off x="3962824" y="8820151"/>
            <a:ext cx="3047577" cy="460375"/>
          </a:xfrm>
          <a:prstGeom prst="rect">
            <a:avLst/>
          </a:prstGeom>
          <a:noFill/>
          <a:ln w="9525">
            <a:noFill/>
            <a:miter lim="800000"/>
            <a:headEnd/>
            <a:tailEnd/>
          </a:ln>
        </p:spPr>
        <p:txBody>
          <a:bodyPr vert="horz" wrap="square" lIns="90573" tIns="45286" rIns="90573" bIns="45286" numCol="1" anchor="b" anchorCtr="0" compatLnSpc="1">
            <a:prstTxWarp prst="textNoShape">
              <a:avLst/>
            </a:prstTxWarp>
          </a:bodyPr>
          <a:lstStyle>
            <a:lvl1pPr algn="r" defTabSz="904995">
              <a:spcBef>
                <a:spcPct val="0"/>
              </a:spcBef>
              <a:defRPr sz="1100">
                <a:latin typeface="Garamond" pitchFamily="18" charset="0"/>
              </a:defRPr>
            </a:lvl1pPr>
          </a:lstStyle>
          <a:p>
            <a:pPr>
              <a:defRPr/>
            </a:pPr>
            <a:fld id="{62B8478A-361D-4880-822C-6D5969D5052E}" type="slidenum">
              <a:rPr lang="en-US"/>
              <a:pPr>
                <a:defRPr/>
              </a:pPr>
              <a:t>‹#›</a:t>
            </a:fld>
            <a:endParaRPr lang="en-US"/>
          </a:p>
        </p:txBody>
      </p:sp>
    </p:spTree>
    <p:extLst>
      <p:ext uri="{BB962C8B-B14F-4D97-AF65-F5344CB8AC3E}">
        <p14:creationId xmlns:p14="http://schemas.microsoft.com/office/powerpoint/2010/main" val="3731441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B8478A-361D-4880-822C-6D5969D5052E}" type="slidenum">
              <a:rPr lang="en-US" smtClean="0"/>
              <a:pPr>
                <a:defRPr/>
              </a:pPr>
              <a:t>1</a:t>
            </a:fld>
            <a:endParaRPr lang="en-US"/>
          </a:p>
        </p:txBody>
      </p:sp>
    </p:spTree>
    <p:extLst>
      <p:ext uri="{BB962C8B-B14F-4D97-AF65-F5344CB8AC3E}">
        <p14:creationId xmlns:p14="http://schemas.microsoft.com/office/powerpoint/2010/main" val="391540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dirty="0"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57440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2779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13343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3587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88447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8178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9/9/2020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1337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57231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1505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8882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0292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3890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8094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6977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115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47072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4443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9/9/2020</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pic>
        <p:nvPicPr>
          <p:cNvPr id="13" name="Picture 12" descr="INGOA Logo concept 2 center fill.png"/>
          <p:cNvPicPr>
            <a:picLocks noChangeAspect="1"/>
          </p:cNvPicPr>
          <p:nvPr userDrawn="1"/>
        </p:nvPicPr>
        <p:blipFill>
          <a:blip r:embed="rId19" cstate="print">
            <a:lum/>
          </a:blip>
          <a:stretch>
            <a:fillRect/>
          </a:stretch>
        </p:blipFill>
        <p:spPr>
          <a:xfrm>
            <a:off x="311765" y="322818"/>
            <a:ext cx="1219200" cy="1219200"/>
          </a:xfrm>
          <a:prstGeom prst="rect">
            <a:avLst/>
          </a:prstGeom>
        </p:spPr>
      </p:pic>
    </p:spTree>
    <p:extLst>
      <p:ext uri="{BB962C8B-B14F-4D97-AF65-F5344CB8AC3E}">
        <p14:creationId xmlns:p14="http://schemas.microsoft.com/office/powerpoint/2010/main" val="3119441120"/>
      </p:ext>
    </p:extLst>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24732" y="1752600"/>
            <a:ext cx="9144000" cy="857250"/>
          </a:xfrm>
        </p:spPr>
        <p:txBody>
          <a:bodyPr vert="horz" lIns="91440" tIns="45720" rIns="91440" bIns="45720" rtlCol="0" anchor="t">
            <a:noAutofit/>
          </a:bodyPr>
          <a:lstStyle/>
          <a:p>
            <a:pPr algn="ctr"/>
            <a:r>
              <a:rPr lang="en-US" sz="6600" dirty="0" smtClean="0">
                <a:solidFill>
                  <a:srgbClr val="000E2A"/>
                </a:solidFill>
              </a:rPr>
              <a:t>By-Law Update &amp; Recommendations</a:t>
            </a:r>
            <a:endParaRPr lang="en-US" sz="6600" dirty="0">
              <a:solidFill>
                <a:srgbClr val="000E2A"/>
              </a:solidFill>
            </a:endParaRPr>
          </a:p>
        </p:txBody>
      </p:sp>
      <p:sp>
        <p:nvSpPr>
          <p:cNvPr id="21507" name="Rectangle 3"/>
          <p:cNvSpPr>
            <a:spLocks noGrp="1" noChangeArrowheads="1"/>
          </p:cNvSpPr>
          <p:nvPr>
            <p:ph type="body" idx="4294967295"/>
          </p:nvPr>
        </p:nvSpPr>
        <p:spPr>
          <a:xfrm>
            <a:off x="1510632" y="3733800"/>
            <a:ext cx="6172200" cy="1965325"/>
          </a:xfrm>
        </p:spPr>
        <p:txBody>
          <a:bodyPr>
            <a:normAutofit/>
          </a:bodyPr>
          <a:lstStyle/>
          <a:p>
            <a:pPr algn="ctr">
              <a:buFontTx/>
              <a:buNone/>
            </a:pPr>
            <a:endParaRPr lang="en-US" sz="4400" dirty="0">
              <a:latin typeface="+mn-lt"/>
            </a:endParaRPr>
          </a:p>
          <a:p>
            <a:pPr algn="ctr">
              <a:buFontTx/>
              <a:buNone/>
            </a:pPr>
            <a:endParaRPr lang="en-US" sz="4400" dirty="0">
              <a:latin typeface="+mn-lt"/>
            </a:endParaRPr>
          </a:p>
        </p:txBody>
      </p:sp>
    </p:spTree>
    <p:extLst>
      <p:ext uri="{BB962C8B-B14F-4D97-AF65-F5344CB8AC3E}">
        <p14:creationId xmlns:p14="http://schemas.microsoft.com/office/powerpoint/2010/main" val="190328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172200" cy="1400530"/>
          </a:xfrm>
        </p:spPr>
        <p:txBody>
          <a:bodyPr>
            <a:noAutofit/>
          </a:bodyPr>
          <a:lstStyle/>
          <a:p>
            <a:r>
              <a:rPr lang="en-US" sz="3600" b="1" dirty="0" smtClean="0">
                <a:solidFill>
                  <a:schemeClr val="tx1"/>
                </a:solidFill>
              </a:rPr>
              <a:t>Article XIV - </a:t>
            </a:r>
            <a:r>
              <a:rPr lang="en-US" altLang="en-US" sz="3600" b="1" dirty="0">
                <a:solidFill>
                  <a:schemeClr val="tx1"/>
                </a:solidFill>
              </a:rPr>
              <a:t>National Guard Association of the United </a:t>
            </a:r>
            <a:r>
              <a:rPr lang="en-US" altLang="en-US" sz="3600" b="1" dirty="0" smtClean="0">
                <a:solidFill>
                  <a:schemeClr val="tx1"/>
                </a:solidFill>
              </a:rPr>
              <a:t>States</a:t>
            </a:r>
            <a:endParaRPr lang="en-US" sz="3600" b="1" dirty="0">
              <a:solidFill>
                <a:schemeClr val="tx1"/>
              </a:solidFill>
            </a:endParaRPr>
          </a:p>
        </p:txBody>
      </p:sp>
      <p:sp>
        <p:nvSpPr>
          <p:cNvPr id="3" name="Content Placeholder 2"/>
          <p:cNvSpPr>
            <a:spLocks noGrp="1"/>
          </p:cNvSpPr>
          <p:nvPr>
            <p:ph idx="1"/>
          </p:nvPr>
        </p:nvSpPr>
        <p:spPr>
          <a:xfrm>
            <a:off x="762000" y="2286000"/>
            <a:ext cx="6711654" cy="4195481"/>
          </a:xfrm>
        </p:spPr>
        <p:txBody>
          <a:bodyPr/>
          <a:lstStyle/>
          <a:p>
            <a:r>
              <a:rPr lang="en-US" dirty="0" smtClean="0"/>
              <a:t>Section 2 remove but, “The </a:t>
            </a:r>
            <a:r>
              <a:rPr lang="en-US" dirty="0"/>
              <a:t>Resolutions Delegates must be appointed and presented with the States Resolutions </a:t>
            </a:r>
            <a:r>
              <a:rPr lang="en-US" b="1" u="sng" strike="sngStrike" dirty="0"/>
              <a:t>but</a:t>
            </a:r>
            <a:r>
              <a:rPr lang="en-US" dirty="0"/>
              <a:t> no later than 01 June each </a:t>
            </a:r>
            <a:r>
              <a:rPr lang="en-US" dirty="0" smtClean="0"/>
              <a:t>year…”</a:t>
            </a:r>
            <a:endParaRPr lang="en-US" dirty="0"/>
          </a:p>
        </p:txBody>
      </p:sp>
    </p:spTree>
    <p:extLst>
      <p:ext uri="{BB962C8B-B14F-4D97-AF65-F5344CB8AC3E}">
        <p14:creationId xmlns:p14="http://schemas.microsoft.com/office/powerpoint/2010/main" val="423388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172200" cy="1400530"/>
          </a:xfrm>
        </p:spPr>
        <p:txBody>
          <a:bodyPr/>
          <a:lstStyle/>
          <a:p>
            <a:r>
              <a:rPr lang="en-US" sz="3600" b="1" dirty="0">
                <a:solidFill>
                  <a:schemeClr val="tx1"/>
                </a:solidFill>
              </a:rPr>
              <a:t>Article </a:t>
            </a:r>
            <a:r>
              <a:rPr lang="en-US" sz="3600" b="1" dirty="0" smtClean="0">
                <a:solidFill>
                  <a:schemeClr val="tx1"/>
                </a:solidFill>
              </a:rPr>
              <a:t>XV – Recognition Dinner</a:t>
            </a:r>
            <a:endParaRPr lang="en-US" sz="3600" b="1"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t>Section 2, Chang 20 years to “Those </a:t>
            </a:r>
            <a:r>
              <a:rPr lang="en-US" dirty="0"/>
              <a:t>officers and warrant officers who are separated from the Iowa National Guard under honorable conditions </a:t>
            </a:r>
            <a:r>
              <a:rPr lang="en-US" b="1" u="sng" strike="sngStrike" dirty="0" smtClean="0"/>
              <a:t>with at least 20 years of service </a:t>
            </a:r>
            <a:r>
              <a:rPr lang="en-US" b="1" u="sng" dirty="0" smtClean="0"/>
              <a:t>and are placed on the Iowa roll of the retired officers </a:t>
            </a:r>
            <a:r>
              <a:rPr lang="en-US" dirty="0" smtClean="0"/>
              <a:t>shall be honored</a:t>
            </a:r>
          </a:p>
          <a:p>
            <a:r>
              <a:rPr lang="en-US" dirty="0"/>
              <a:t>Section 3, change “The Annual Recognition Dinner will normally be held on the Saturday evening during the INGOA Annual Meeting or at such other time as the Board of Directors</a:t>
            </a:r>
            <a:r>
              <a:rPr lang="en-US" b="1" u="sng" dirty="0"/>
              <a:t>, with concurrence of the Adjutant General,</a:t>
            </a:r>
            <a:r>
              <a:rPr lang="en-US" dirty="0"/>
              <a:t> </a:t>
            </a:r>
            <a:r>
              <a:rPr lang="en-US" b="1" u="sng" strike="sngStrike" dirty="0"/>
              <a:t>may determine</a:t>
            </a:r>
            <a:r>
              <a:rPr lang="en-US" dirty="0"/>
              <a:t>”</a:t>
            </a:r>
            <a:endParaRPr lang="en-US" b="1" u="sng" dirty="0"/>
          </a:p>
          <a:p>
            <a:r>
              <a:rPr lang="en-US" dirty="0" smtClean="0"/>
              <a:t>Section 4, change wording to “The </a:t>
            </a:r>
            <a:r>
              <a:rPr lang="en-US" dirty="0"/>
              <a:t>Annual Recognition Dinner is the </a:t>
            </a:r>
            <a:r>
              <a:rPr lang="en-US" b="1" dirty="0" smtClean="0"/>
              <a:t>Iowa National Guard’s event </a:t>
            </a:r>
            <a:r>
              <a:rPr lang="en-US" dirty="0"/>
              <a:t>that is planned and executed by </a:t>
            </a:r>
            <a:r>
              <a:rPr lang="en-US" dirty="0" smtClean="0"/>
              <a:t>INGOA </a:t>
            </a:r>
            <a:r>
              <a:rPr lang="en-US" b="1" u="sng" dirty="0" smtClean="0"/>
              <a:t>with guidance from The Adjutant General and support from both the Iowa Air and Army National Guard.” </a:t>
            </a:r>
          </a:p>
        </p:txBody>
      </p:sp>
    </p:spTree>
    <p:extLst>
      <p:ext uri="{BB962C8B-B14F-4D97-AF65-F5344CB8AC3E}">
        <p14:creationId xmlns:p14="http://schemas.microsoft.com/office/powerpoint/2010/main" val="794648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172200" cy="1400530"/>
          </a:xfrm>
        </p:spPr>
        <p:txBody>
          <a:bodyPr>
            <a:noAutofit/>
          </a:bodyPr>
          <a:lstStyle/>
          <a:p>
            <a:r>
              <a:rPr lang="en-US" sz="3600" b="1" dirty="0" smtClean="0">
                <a:solidFill>
                  <a:schemeClr val="tx1"/>
                </a:solidFill>
              </a:rPr>
              <a:t>Article XVI - </a:t>
            </a:r>
            <a:r>
              <a:rPr lang="en-US" sz="3600" b="1" dirty="0">
                <a:solidFill>
                  <a:schemeClr val="tx1"/>
                </a:solidFill>
              </a:rPr>
              <a:t>National Guard Executive Director Association (NGEDA) Annual Meeting</a:t>
            </a:r>
          </a:p>
        </p:txBody>
      </p:sp>
      <p:sp>
        <p:nvSpPr>
          <p:cNvPr id="3" name="Content Placeholder 2"/>
          <p:cNvSpPr>
            <a:spLocks noGrp="1"/>
          </p:cNvSpPr>
          <p:nvPr>
            <p:ph idx="1"/>
          </p:nvPr>
        </p:nvSpPr>
        <p:spPr>
          <a:xfrm>
            <a:off x="838200" y="2662519"/>
            <a:ext cx="6711654" cy="4195481"/>
          </a:xfrm>
        </p:spPr>
        <p:txBody>
          <a:bodyPr/>
          <a:lstStyle/>
          <a:p>
            <a:r>
              <a:rPr lang="en-US" dirty="0" smtClean="0"/>
              <a:t>Section 2, change membership </a:t>
            </a:r>
            <a:r>
              <a:rPr lang="en-US" dirty="0"/>
              <a:t>to </a:t>
            </a:r>
            <a:r>
              <a:rPr lang="en-US" dirty="0" smtClean="0"/>
              <a:t>members </a:t>
            </a:r>
            <a:r>
              <a:rPr lang="en-US" dirty="0"/>
              <a:t>in “</a:t>
            </a:r>
            <a:r>
              <a:rPr lang="en-US" altLang="en-US" dirty="0"/>
              <a:t>Each state, commonwealth, territory and the District of Columbia shall be entitled to two voting </a:t>
            </a:r>
            <a:r>
              <a:rPr lang="en-US" altLang="en-US" b="1" u="sng" strike="sngStrike" dirty="0" smtClean="0"/>
              <a:t>membership</a:t>
            </a:r>
            <a:r>
              <a:rPr lang="en-US" altLang="en-US" dirty="0" smtClean="0"/>
              <a:t> </a:t>
            </a:r>
            <a:r>
              <a:rPr lang="en-US" altLang="en-US" b="1" u="sng" dirty="0" smtClean="0"/>
              <a:t>members</a:t>
            </a:r>
            <a:r>
              <a:rPr lang="en-US" altLang="en-US" dirty="0" smtClean="0"/>
              <a:t> in </a:t>
            </a:r>
            <a:r>
              <a:rPr lang="en-US" altLang="en-US" dirty="0"/>
              <a:t>the </a:t>
            </a:r>
            <a:r>
              <a:rPr lang="en-US" altLang="en-US" dirty="0" smtClean="0"/>
              <a:t>Association”</a:t>
            </a:r>
          </a:p>
          <a:p>
            <a:endParaRPr lang="en-US" dirty="0"/>
          </a:p>
        </p:txBody>
      </p:sp>
    </p:spTree>
    <p:extLst>
      <p:ext uri="{BB962C8B-B14F-4D97-AF65-F5344CB8AC3E}">
        <p14:creationId xmlns:p14="http://schemas.microsoft.com/office/powerpoint/2010/main" val="115942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055380" cy="1400530"/>
          </a:xfrm>
        </p:spPr>
        <p:txBody>
          <a:bodyPr/>
          <a:lstStyle/>
          <a:p>
            <a:r>
              <a:rPr lang="en-US" sz="3600" b="1" dirty="0">
                <a:solidFill>
                  <a:schemeClr val="tx1"/>
                </a:solidFill>
              </a:rPr>
              <a:t>Article </a:t>
            </a:r>
            <a:r>
              <a:rPr lang="en-US" sz="3600" b="1" dirty="0" smtClean="0">
                <a:solidFill>
                  <a:schemeClr val="tx1"/>
                </a:solidFill>
              </a:rPr>
              <a:t>XVII – Legislative Workshops</a:t>
            </a:r>
            <a:endParaRPr lang="en-US" sz="3600" b="1" dirty="0">
              <a:solidFill>
                <a:schemeClr val="tx1"/>
              </a:solidFill>
            </a:endParaRPr>
          </a:p>
        </p:txBody>
      </p:sp>
      <p:sp>
        <p:nvSpPr>
          <p:cNvPr id="3" name="Content Placeholder 2"/>
          <p:cNvSpPr>
            <a:spLocks noGrp="1"/>
          </p:cNvSpPr>
          <p:nvPr>
            <p:ph idx="1"/>
          </p:nvPr>
        </p:nvSpPr>
        <p:spPr/>
        <p:txBody>
          <a:bodyPr>
            <a:normAutofit/>
          </a:bodyPr>
          <a:lstStyle/>
          <a:p>
            <a:r>
              <a:rPr lang="en-US" dirty="0" smtClean="0"/>
              <a:t>Section 2, change January to 1</a:t>
            </a:r>
            <a:r>
              <a:rPr lang="en-US" baseline="30000" dirty="0" smtClean="0"/>
              <a:t>st</a:t>
            </a:r>
            <a:r>
              <a:rPr lang="en-US" dirty="0" smtClean="0"/>
              <a:t> QTR of the Calendar year</a:t>
            </a:r>
            <a:r>
              <a:rPr lang="en-US" dirty="0"/>
              <a:t>, </a:t>
            </a:r>
            <a:r>
              <a:rPr lang="en-US" dirty="0" smtClean="0"/>
              <a:t>“The </a:t>
            </a:r>
            <a:r>
              <a:rPr lang="en-US" dirty="0"/>
              <a:t>workshops are a joint effort between NGAUS and the National Guard Bureau Office of Legislative Liaison and are typically </a:t>
            </a:r>
            <a:r>
              <a:rPr lang="en-US" dirty="0" smtClean="0"/>
              <a:t>held </a:t>
            </a:r>
            <a:r>
              <a:rPr lang="en-US" b="1" u="sng" strike="sngStrike" dirty="0" smtClean="0"/>
              <a:t>January </a:t>
            </a:r>
            <a:r>
              <a:rPr lang="en-US" b="1" u="sng" dirty="0" smtClean="0"/>
              <a:t>during the 1</a:t>
            </a:r>
            <a:r>
              <a:rPr lang="en-US" b="1" u="sng" baseline="30000" dirty="0" smtClean="0"/>
              <a:t>st</a:t>
            </a:r>
            <a:r>
              <a:rPr lang="en-US" b="1" u="sng" dirty="0" smtClean="0"/>
              <a:t> quarter of the calendar year </a:t>
            </a:r>
            <a:r>
              <a:rPr lang="en-US" dirty="0"/>
              <a:t>in Washington D.C</a:t>
            </a:r>
            <a:endParaRPr lang="en-US" dirty="0" smtClean="0"/>
          </a:p>
          <a:p>
            <a:r>
              <a:rPr lang="en-US" dirty="0" smtClean="0"/>
              <a:t>Section 3  Add EANGI and other members as determined by the board “</a:t>
            </a:r>
            <a:r>
              <a:rPr lang="en-US" dirty="0"/>
              <a:t>Legislative Committee Members of INGOA </a:t>
            </a:r>
            <a:r>
              <a:rPr lang="en-US" b="1" u="sng" dirty="0" smtClean="0"/>
              <a:t>and EANGI, along with other members as determined by the board, </a:t>
            </a:r>
            <a:r>
              <a:rPr lang="en-US" dirty="0" smtClean="0"/>
              <a:t>attend </a:t>
            </a:r>
            <a:r>
              <a:rPr lang="en-US" dirty="0"/>
              <a:t>these Legislative Workshops to represent us as part of the voice of the National </a:t>
            </a:r>
            <a:r>
              <a:rPr lang="en-US" dirty="0" smtClean="0"/>
              <a:t>Guard”</a:t>
            </a:r>
          </a:p>
          <a:p>
            <a:endParaRPr lang="en-US" dirty="0"/>
          </a:p>
        </p:txBody>
      </p:sp>
    </p:spTree>
    <p:extLst>
      <p:ext uri="{BB962C8B-B14F-4D97-AF65-F5344CB8AC3E}">
        <p14:creationId xmlns:p14="http://schemas.microsoft.com/office/powerpoint/2010/main" val="426379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7055380" cy="1400530"/>
          </a:xfrm>
        </p:spPr>
        <p:txBody>
          <a:bodyPr/>
          <a:lstStyle/>
          <a:p>
            <a:r>
              <a:rPr lang="en-US" sz="3600" b="1" dirty="0" smtClean="0">
                <a:solidFill>
                  <a:schemeClr val="tx1"/>
                </a:solidFill>
              </a:rPr>
              <a:t>Agenda</a:t>
            </a:r>
            <a:endParaRPr lang="en-US" sz="3600" b="1" dirty="0">
              <a:solidFill>
                <a:schemeClr val="tx1"/>
              </a:solidFill>
            </a:endParaRPr>
          </a:p>
        </p:txBody>
      </p:sp>
      <p:sp>
        <p:nvSpPr>
          <p:cNvPr id="3" name="Content Placeholder 2"/>
          <p:cNvSpPr>
            <a:spLocks noGrp="1"/>
          </p:cNvSpPr>
          <p:nvPr>
            <p:ph idx="1"/>
          </p:nvPr>
        </p:nvSpPr>
        <p:spPr/>
        <p:txBody>
          <a:bodyPr/>
          <a:lstStyle/>
          <a:p>
            <a:r>
              <a:rPr lang="en-US" dirty="0" smtClean="0"/>
              <a:t>Administrative info</a:t>
            </a:r>
          </a:p>
          <a:p>
            <a:r>
              <a:rPr lang="en-US" dirty="0" smtClean="0"/>
              <a:t>Recommended changes by article</a:t>
            </a:r>
          </a:p>
          <a:p>
            <a:r>
              <a:rPr lang="en-US" dirty="0" smtClean="0"/>
              <a:t>Validation</a:t>
            </a:r>
          </a:p>
          <a:p>
            <a:r>
              <a:rPr lang="en-US" dirty="0" smtClean="0"/>
              <a:t>Discussion as needed</a:t>
            </a:r>
          </a:p>
          <a:p>
            <a:endParaRPr lang="en-US" dirty="0" smtClean="0"/>
          </a:p>
          <a:p>
            <a:endParaRPr lang="en-US" dirty="0"/>
          </a:p>
        </p:txBody>
      </p:sp>
    </p:spTree>
    <p:extLst>
      <p:ext uri="{BB962C8B-B14F-4D97-AF65-F5344CB8AC3E}">
        <p14:creationId xmlns:p14="http://schemas.microsoft.com/office/powerpoint/2010/main" val="661416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055380" cy="1400530"/>
          </a:xfrm>
        </p:spPr>
        <p:txBody>
          <a:bodyPr/>
          <a:lstStyle/>
          <a:p>
            <a:r>
              <a:rPr lang="en-US" sz="3600" b="1" dirty="0" smtClean="0">
                <a:solidFill>
                  <a:schemeClr val="tx1"/>
                </a:solidFill>
              </a:rPr>
              <a:t>Administrative Information</a:t>
            </a:r>
            <a:endParaRPr lang="en-US" sz="3600" b="1"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smtClean="0"/>
              <a:t>Last update was March 2015</a:t>
            </a:r>
          </a:p>
          <a:p>
            <a:r>
              <a:rPr lang="en-US" dirty="0" smtClean="0"/>
              <a:t>18 Articles in the current bylaws</a:t>
            </a:r>
          </a:p>
          <a:p>
            <a:r>
              <a:rPr lang="en-US" dirty="0" smtClean="0"/>
              <a:t>Discussed during 2019 conference but not solidified</a:t>
            </a:r>
          </a:p>
          <a:p>
            <a:r>
              <a:rPr lang="en-US" dirty="0" smtClean="0"/>
              <a:t>Current by-laws have the following guidelines:</a:t>
            </a:r>
          </a:p>
          <a:p>
            <a:pPr lvl="1"/>
            <a:r>
              <a:rPr lang="en-US" dirty="0" smtClean="0"/>
              <a:t>Must provide amendments to board of directors 30 days before (today starts the clock)</a:t>
            </a:r>
          </a:p>
          <a:p>
            <a:pPr lvl="1"/>
            <a:r>
              <a:rPr lang="en-US" dirty="0" smtClean="0"/>
              <a:t>2/3 vote required</a:t>
            </a:r>
          </a:p>
          <a:p>
            <a:pPr lvl="1"/>
            <a:r>
              <a:rPr lang="en-US" dirty="0" smtClean="0"/>
              <a:t>Provide approved amendments to membership within 60 days of adoption</a:t>
            </a:r>
          </a:p>
          <a:p>
            <a:pPr lvl="2"/>
            <a:r>
              <a:rPr lang="en-US" dirty="0" smtClean="0"/>
              <a:t>Website after voted on</a:t>
            </a:r>
          </a:p>
          <a:p>
            <a:pPr lvl="1"/>
            <a:r>
              <a:rPr lang="en-US" dirty="0" smtClean="0"/>
              <a:t>Can be revoked at the next annual meeting (2021)</a:t>
            </a:r>
          </a:p>
          <a:p>
            <a:r>
              <a:rPr lang="en-US" dirty="0" smtClean="0"/>
              <a:t>Will not vote today</a:t>
            </a:r>
          </a:p>
          <a:p>
            <a:pPr lvl="1"/>
            <a:r>
              <a:rPr lang="en-US" dirty="0" smtClean="0"/>
              <a:t>Will vote, based on today’s discussion, at the October monthly meeting</a:t>
            </a:r>
          </a:p>
          <a:p>
            <a:pPr lvl="1"/>
            <a:endParaRPr lang="en-US" dirty="0" smtClean="0"/>
          </a:p>
        </p:txBody>
      </p:sp>
    </p:spTree>
    <p:extLst>
      <p:ext uri="{BB962C8B-B14F-4D97-AF65-F5344CB8AC3E}">
        <p14:creationId xmlns:p14="http://schemas.microsoft.com/office/powerpoint/2010/main" val="181393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6019800" cy="1400530"/>
          </a:xfrm>
        </p:spPr>
        <p:txBody>
          <a:bodyPr/>
          <a:lstStyle/>
          <a:p>
            <a:r>
              <a:rPr lang="en-US" sz="3600" b="1" dirty="0" smtClean="0">
                <a:solidFill>
                  <a:schemeClr val="tx1"/>
                </a:solidFill>
              </a:rPr>
              <a:t>Article II – Vision &amp; Mission</a:t>
            </a:r>
            <a:endParaRPr lang="en-US" sz="3600" b="1" dirty="0">
              <a:solidFill>
                <a:schemeClr val="tx1"/>
              </a:solidFill>
            </a:endParaRPr>
          </a:p>
        </p:txBody>
      </p:sp>
      <p:sp>
        <p:nvSpPr>
          <p:cNvPr id="3" name="Content Placeholder 2"/>
          <p:cNvSpPr>
            <a:spLocks noGrp="1"/>
          </p:cNvSpPr>
          <p:nvPr>
            <p:ph idx="1"/>
          </p:nvPr>
        </p:nvSpPr>
        <p:spPr/>
        <p:txBody>
          <a:bodyPr>
            <a:normAutofit fontScale="92500"/>
          </a:bodyPr>
          <a:lstStyle/>
          <a:p>
            <a:r>
              <a:rPr lang="en-US" dirty="0" smtClean="0"/>
              <a:t>Section 1 </a:t>
            </a:r>
          </a:p>
          <a:p>
            <a:pPr lvl="1"/>
            <a:r>
              <a:rPr lang="en-US" dirty="0" smtClean="0"/>
              <a:t>Very similar to the past, minor adjustments, comes from 2020 strategic plan</a:t>
            </a:r>
          </a:p>
          <a:p>
            <a:pPr lvl="1"/>
            <a:r>
              <a:rPr lang="en-US" b="1" dirty="0"/>
              <a:t>The vision of INGOA is an Iowa National Guard that is mission ready and future relevant. To realize this vision fully, we much continue to grow our membership as one part of a balanced approach that includes also professional development and legislative effectiveness</a:t>
            </a:r>
            <a:endParaRPr lang="en-US" b="1" dirty="0" smtClean="0"/>
          </a:p>
          <a:p>
            <a:pPr lvl="1"/>
            <a:r>
              <a:rPr lang="en-US" b="1" dirty="0" smtClean="0"/>
              <a:t>The </a:t>
            </a:r>
            <a:r>
              <a:rPr lang="en-US" b="1" dirty="0"/>
              <a:t>mission of INGOA is to be the lead professional organization for the Iowa National Guard; enhancing all aspects of unit readiness through legislation, professional development and lasting partnerships with our stakeholders and collaborative members</a:t>
            </a:r>
          </a:p>
        </p:txBody>
      </p:sp>
    </p:spTree>
    <p:extLst>
      <p:ext uri="{BB962C8B-B14F-4D97-AF65-F5344CB8AC3E}">
        <p14:creationId xmlns:p14="http://schemas.microsoft.com/office/powerpoint/2010/main" val="6562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7055380" cy="1400530"/>
          </a:xfrm>
        </p:spPr>
        <p:txBody>
          <a:bodyPr/>
          <a:lstStyle/>
          <a:p>
            <a:r>
              <a:rPr lang="en-US" sz="3600" b="1" dirty="0" smtClean="0">
                <a:solidFill>
                  <a:schemeClr val="tx1"/>
                </a:solidFill>
              </a:rPr>
              <a:t>Article IV - Membership</a:t>
            </a:r>
            <a:endParaRPr lang="en-US" sz="3600"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a:t>Section 2 – Add lifetime to voting rights, “Only annual members, complimentary, </a:t>
            </a:r>
            <a:r>
              <a:rPr lang="en-US" b="1" u="sng" dirty="0"/>
              <a:t>lifetime members </a:t>
            </a:r>
            <a:r>
              <a:rPr lang="en-US" dirty="0"/>
              <a:t>and retired members shall have voting rights</a:t>
            </a:r>
          </a:p>
          <a:p>
            <a:r>
              <a:rPr lang="en-US" dirty="0" smtClean="0"/>
              <a:t>Section 7 – change term “Business membership” to “Corporate Membership”</a:t>
            </a:r>
          </a:p>
          <a:p>
            <a:r>
              <a:rPr lang="en-US" dirty="0" smtClean="0"/>
              <a:t>Section 10 lifetime membership, change wording to “</a:t>
            </a:r>
            <a:r>
              <a:rPr lang="en-US" b="1" u="sng" dirty="0" smtClean="0"/>
              <a:t>Active</a:t>
            </a:r>
            <a:r>
              <a:rPr lang="en-US" dirty="0" smtClean="0"/>
              <a:t> </a:t>
            </a:r>
            <a:r>
              <a:rPr lang="en-US" b="1" u="sng" dirty="0" smtClean="0"/>
              <a:t>Lifetime</a:t>
            </a:r>
            <a:r>
              <a:rPr lang="en-US" dirty="0" smtClean="0"/>
              <a:t> Membership </a:t>
            </a:r>
            <a:r>
              <a:rPr lang="en-US" dirty="0"/>
              <a:t>may be issued to an Active Annual </a:t>
            </a:r>
            <a:r>
              <a:rPr lang="en-US" dirty="0" smtClean="0"/>
              <a:t>member. </a:t>
            </a:r>
            <a:r>
              <a:rPr lang="en-US" dirty="0"/>
              <a:t>  Membership fees to be paid in </a:t>
            </a:r>
            <a:r>
              <a:rPr lang="en-US" b="1" strike="sngStrike" dirty="0" smtClean="0"/>
              <a:t>four </a:t>
            </a:r>
            <a:r>
              <a:rPr lang="en-US" dirty="0" smtClean="0"/>
              <a:t>installments </a:t>
            </a:r>
            <a:r>
              <a:rPr lang="en-US" strike="sngStrike" dirty="0"/>
              <a:t>within a two-year period</a:t>
            </a:r>
            <a:r>
              <a:rPr lang="en-US" dirty="0"/>
              <a:t> or one lump sum based off the yearly lifetime membership fee structure determined </a:t>
            </a:r>
            <a:r>
              <a:rPr lang="en-US" dirty="0" smtClean="0"/>
              <a:t>by </a:t>
            </a:r>
            <a:r>
              <a:rPr lang="en-US" dirty="0"/>
              <a:t>the board of </a:t>
            </a:r>
            <a:r>
              <a:rPr lang="en-US" dirty="0" smtClean="0"/>
              <a:t>directors.  </a:t>
            </a:r>
          </a:p>
        </p:txBody>
      </p:sp>
    </p:spTree>
    <p:extLst>
      <p:ext uri="{BB962C8B-B14F-4D97-AF65-F5344CB8AC3E}">
        <p14:creationId xmlns:p14="http://schemas.microsoft.com/office/powerpoint/2010/main" val="1649030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172200" cy="1400530"/>
          </a:xfrm>
        </p:spPr>
        <p:txBody>
          <a:bodyPr/>
          <a:lstStyle/>
          <a:p>
            <a:r>
              <a:rPr lang="en-US" sz="3600" b="1" dirty="0" smtClean="0">
                <a:solidFill>
                  <a:schemeClr val="tx1"/>
                </a:solidFill>
              </a:rPr>
              <a:t>Article V - Membership Areas</a:t>
            </a:r>
            <a:endParaRPr lang="en-US" sz="3600" b="1" dirty="0">
              <a:solidFill>
                <a:schemeClr val="tx1"/>
              </a:solidFill>
            </a:endParaRPr>
          </a:p>
        </p:txBody>
      </p:sp>
      <p:sp>
        <p:nvSpPr>
          <p:cNvPr id="3" name="Content Placeholder 2"/>
          <p:cNvSpPr>
            <a:spLocks noGrp="1"/>
          </p:cNvSpPr>
          <p:nvPr>
            <p:ph idx="1"/>
          </p:nvPr>
        </p:nvSpPr>
        <p:spPr/>
        <p:txBody>
          <a:bodyPr>
            <a:normAutofit/>
          </a:bodyPr>
          <a:lstStyle/>
          <a:p>
            <a:r>
              <a:rPr lang="en-US" dirty="0" smtClean="0"/>
              <a:t>Area 1 – 132 Wing / JFHQ ANG (Remove Fighter)</a:t>
            </a:r>
          </a:p>
          <a:p>
            <a:r>
              <a:rPr lang="en-US" dirty="0" smtClean="0"/>
              <a:t>Area 2 – 2BCT</a:t>
            </a:r>
          </a:p>
          <a:p>
            <a:r>
              <a:rPr lang="en-US" dirty="0" smtClean="0"/>
              <a:t>Area 3 – 734 RSG (Change from 734 RSG/671 TC)</a:t>
            </a:r>
          </a:p>
          <a:p>
            <a:r>
              <a:rPr lang="en-US" dirty="0" smtClean="0"/>
              <a:t>Area 4 – 671 Troop Command (Change from JFHQ Army)</a:t>
            </a:r>
          </a:p>
          <a:p>
            <a:r>
              <a:rPr lang="en-US" dirty="0" smtClean="0"/>
              <a:t>Area 5 – 185 ARW / 133 TS</a:t>
            </a:r>
          </a:p>
          <a:p>
            <a:r>
              <a:rPr lang="en-US" dirty="0" smtClean="0"/>
              <a:t>Area 6 – 67 Troop Command</a:t>
            </a:r>
          </a:p>
          <a:p>
            <a:r>
              <a:rPr lang="en-US" dirty="0" smtClean="0"/>
              <a:t>Area 7  -  Separate Units (185 RTI, IA ARNG MED </a:t>
            </a:r>
            <a:r>
              <a:rPr lang="en-US" dirty="0" err="1" smtClean="0"/>
              <a:t>Det</a:t>
            </a:r>
            <a:r>
              <a:rPr lang="en-US" dirty="0" smtClean="0"/>
              <a:t>, Camp  Dodge Training Center) – (Change from installation component)</a:t>
            </a:r>
          </a:p>
          <a:p>
            <a:pPr marL="0" indent="0">
              <a:buNone/>
            </a:pPr>
            <a:endParaRPr lang="en-US" dirty="0"/>
          </a:p>
        </p:txBody>
      </p:sp>
    </p:spTree>
    <p:extLst>
      <p:ext uri="{BB962C8B-B14F-4D97-AF65-F5344CB8AC3E}">
        <p14:creationId xmlns:p14="http://schemas.microsoft.com/office/powerpoint/2010/main" val="36148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6172200" cy="1400530"/>
          </a:xfrm>
        </p:spPr>
        <p:txBody>
          <a:bodyPr/>
          <a:lstStyle/>
          <a:p>
            <a:r>
              <a:rPr lang="en-US" sz="3600" b="1" dirty="0" smtClean="0">
                <a:solidFill>
                  <a:schemeClr val="tx1"/>
                </a:solidFill>
              </a:rPr>
              <a:t>Article VI – Board of Directors</a:t>
            </a:r>
            <a:endParaRPr lang="en-US" sz="3600" b="1" dirty="0">
              <a:solidFill>
                <a:schemeClr val="tx1"/>
              </a:solidFill>
            </a:endParaRPr>
          </a:p>
        </p:txBody>
      </p:sp>
      <p:sp>
        <p:nvSpPr>
          <p:cNvPr id="3" name="Content Placeholder 2"/>
          <p:cNvSpPr>
            <a:spLocks noGrp="1"/>
          </p:cNvSpPr>
          <p:nvPr>
            <p:ph idx="1"/>
          </p:nvPr>
        </p:nvSpPr>
        <p:spPr/>
        <p:txBody>
          <a:bodyPr/>
          <a:lstStyle/>
          <a:p>
            <a:r>
              <a:rPr lang="en-US" dirty="0" smtClean="0"/>
              <a:t>Section 2 – Change “audit” to “review” (in reference to financials)</a:t>
            </a:r>
          </a:p>
          <a:p>
            <a:endParaRPr lang="en-US" dirty="0"/>
          </a:p>
        </p:txBody>
      </p:sp>
    </p:spTree>
    <p:extLst>
      <p:ext uri="{BB962C8B-B14F-4D97-AF65-F5344CB8AC3E}">
        <p14:creationId xmlns:p14="http://schemas.microsoft.com/office/powerpoint/2010/main" val="1842955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7055380" cy="1400530"/>
          </a:xfrm>
        </p:spPr>
        <p:txBody>
          <a:bodyPr>
            <a:normAutofit/>
          </a:bodyPr>
          <a:lstStyle/>
          <a:p>
            <a:r>
              <a:rPr lang="en-US" sz="3600" b="1" dirty="0" smtClean="0">
                <a:solidFill>
                  <a:schemeClr val="tx1"/>
                </a:solidFill>
              </a:rPr>
              <a:t>Article VII Officers</a:t>
            </a:r>
            <a:endParaRPr lang="en-US" sz="3600" b="1"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t>Section 3, 2VP.  Add “</a:t>
            </a:r>
            <a:r>
              <a:rPr lang="en-US" b="1" u="sng" dirty="0" smtClean="0"/>
              <a:t>Assist </a:t>
            </a:r>
            <a:r>
              <a:rPr lang="en-US" b="1" u="sng" dirty="0"/>
              <a:t>the </a:t>
            </a:r>
            <a:r>
              <a:rPr lang="en-US" b="1" u="sng" dirty="0" smtClean="0"/>
              <a:t>Executive </a:t>
            </a:r>
            <a:r>
              <a:rPr lang="en-US" b="1" u="sng" dirty="0"/>
              <a:t>Director with </a:t>
            </a:r>
            <a:r>
              <a:rPr lang="en-US" b="1" u="sng" dirty="0" smtClean="0"/>
              <a:t>NGAUS </a:t>
            </a:r>
            <a:r>
              <a:rPr lang="en-US" b="1" u="sng" dirty="0"/>
              <a:t>Conference planning; to include </a:t>
            </a:r>
            <a:r>
              <a:rPr lang="en-US" b="1" u="sng" dirty="0" smtClean="0"/>
              <a:t>NGEDA conference, </a:t>
            </a:r>
            <a:r>
              <a:rPr lang="en-US" b="1" u="sng" dirty="0"/>
              <a:t>deadline tracking, </a:t>
            </a:r>
            <a:r>
              <a:rPr lang="en-US" b="1" u="sng" dirty="0" smtClean="0"/>
              <a:t>registration and other duties related to the NGAUS conferences</a:t>
            </a:r>
            <a:r>
              <a:rPr lang="en-US" dirty="0" smtClean="0"/>
              <a:t>”</a:t>
            </a:r>
          </a:p>
          <a:p>
            <a:r>
              <a:rPr lang="en-US" dirty="0" smtClean="0"/>
              <a:t>Section 4, add to immediate past president </a:t>
            </a:r>
            <a:r>
              <a:rPr lang="en-US" b="1" u="sng" dirty="0" smtClean="0"/>
              <a:t>“</a:t>
            </a:r>
            <a:r>
              <a:rPr lang="en-US" b="1" u="sng" dirty="0"/>
              <a:t>The </a:t>
            </a:r>
            <a:r>
              <a:rPr lang="en-US" b="1" u="sng" dirty="0" smtClean="0"/>
              <a:t>immediate past president </a:t>
            </a:r>
            <a:r>
              <a:rPr lang="en-US" b="1" u="sng" dirty="0"/>
              <a:t>will chair the </a:t>
            </a:r>
            <a:r>
              <a:rPr lang="en-US" b="1" u="sng" dirty="0" smtClean="0"/>
              <a:t>company grade committee”</a:t>
            </a:r>
          </a:p>
          <a:p>
            <a:r>
              <a:rPr lang="en-US" dirty="0" smtClean="0"/>
              <a:t>Section 5 Area President and VP, add </a:t>
            </a:r>
            <a:r>
              <a:rPr lang="en-US" b="1" u="sng" dirty="0" smtClean="0"/>
              <a:t>“Educate area about INGOA, track/report membership to the board,  and encourage membership in their area”</a:t>
            </a:r>
          </a:p>
          <a:p>
            <a:r>
              <a:rPr lang="en-US" dirty="0" smtClean="0"/>
              <a:t>Section </a:t>
            </a:r>
            <a:r>
              <a:rPr lang="en-US" dirty="0"/>
              <a:t>7, keep or remove requirement to “Bonded</a:t>
            </a:r>
            <a:r>
              <a:rPr lang="en-US" dirty="0" smtClean="0"/>
              <a:t>”?</a:t>
            </a:r>
            <a:endParaRPr lang="en-US" dirty="0"/>
          </a:p>
          <a:p>
            <a:r>
              <a:rPr lang="en-US" dirty="0"/>
              <a:t>Section 9 Other Officers – Change shall to may in “President </a:t>
            </a:r>
            <a:r>
              <a:rPr lang="en-US" b="1" strike="sngStrike" dirty="0" smtClean="0"/>
              <a:t>shall</a:t>
            </a:r>
            <a:r>
              <a:rPr lang="en-US" dirty="0" smtClean="0"/>
              <a:t> </a:t>
            </a:r>
            <a:r>
              <a:rPr lang="en-US" b="1" u="sng" dirty="0" smtClean="0"/>
              <a:t>may</a:t>
            </a:r>
            <a:r>
              <a:rPr lang="en-US" dirty="0" smtClean="0"/>
              <a:t> appoint </a:t>
            </a:r>
            <a:r>
              <a:rPr lang="en-US" dirty="0"/>
              <a:t>a Chaplain and Legal </a:t>
            </a:r>
            <a:r>
              <a:rPr lang="en-US" dirty="0" smtClean="0"/>
              <a:t>counsel…”</a:t>
            </a:r>
            <a:endParaRPr lang="en-US" dirty="0"/>
          </a:p>
          <a:p>
            <a:r>
              <a:rPr lang="en-US" dirty="0" smtClean="0"/>
              <a:t>Add Section 10 “Communication Director”, move ED to section 11.</a:t>
            </a:r>
          </a:p>
          <a:p>
            <a:pPr lvl="1"/>
            <a:r>
              <a:rPr lang="en-US" dirty="0" smtClean="0"/>
              <a:t>Will develop job description for </a:t>
            </a:r>
            <a:r>
              <a:rPr lang="en-US" dirty="0" err="1" smtClean="0"/>
              <a:t>commo</a:t>
            </a:r>
            <a:r>
              <a:rPr lang="en-US" dirty="0" smtClean="0"/>
              <a:t> director before the vote</a:t>
            </a:r>
            <a:r>
              <a:rPr lang="en-US" dirty="0"/>
              <a:t> </a:t>
            </a:r>
            <a:r>
              <a:rPr lang="en-US" dirty="0" smtClean="0"/>
              <a:t>in October. </a:t>
            </a:r>
          </a:p>
        </p:txBody>
      </p:sp>
    </p:spTree>
    <p:extLst>
      <p:ext uri="{BB962C8B-B14F-4D97-AF65-F5344CB8AC3E}">
        <p14:creationId xmlns:p14="http://schemas.microsoft.com/office/powerpoint/2010/main" val="145459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089" y="457200"/>
            <a:ext cx="7055380" cy="1400530"/>
          </a:xfrm>
        </p:spPr>
        <p:txBody>
          <a:bodyPr/>
          <a:lstStyle/>
          <a:p>
            <a:r>
              <a:rPr lang="en-US" sz="3600" b="1" dirty="0" smtClean="0">
                <a:solidFill>
                  <a:schemeClr val="tx1"/>
                </a:solidFill>
              </a:rPr>
              <a:t>Article XII – Annual Meeting</a:t>
            </a:r>
            <a:endParaRPr lang="en-US" sz="3600" b="1" dirty="0">
              <a:solidFill>
                <a:schemeClr val="tx1"/>
              </a:solidFill>
            </a:endParaRPr>
          </a:p>
        </p:txBody>
      </p:sp>
      <p:sp>
        <p:nvSpPr>
          <p:cNvPr id="3" name="Content Placeholder 2"/>
          <p:cNvSpPr>
            <a:spLocks noGrp="1"/>
          </p:cNvSpPr>
          <p:nvPr>
            <p:ph idx="1"/>
          </p:nvPr>
        </p:nvSpPr>
        <p:spPr/>
        <p:txBody>
          <a:bodyPr/>
          <a:lstStyle/>
          <a:p>
            <a:r>
              <a:rPr lang="en-US" dirty="0" smtClean="0"/>
              <a:t>Section 1. Add “The board of directors may cancel or postpone the annual meeting due to unplanned events such as, but not limited to, deployments, natural disasters or pandemics”</a:t>
            </a:r>
          </a:p>
          <a:p>
            <a:r>
              <a:rPr lang="en-US" dirty="0" smtClean="0"/>
              <a:t>Section 2.  Add lifetime to “</a:t>
            </a:r>
            <a:r>
              <a:rPr lang="en-US" dirty="0"/>
              <a:t>All members of the Association may attend and participate in the Annual Meeting but only annual members, complimentary, </a:t>
            </a:r>
            <a:r>
              <a:rPr lang="en-US" b="1" u="sng" dirty="0" smtClean="0"/>
              <a:t>lifetime</a:t>
            </a:r>
            <a:r>
              <a:rPr lang="en-US" dirty="0" smtClean="0"/>
              <a:t> and </a:t>
            </a:r>
            <a:r>
              <a:rPr lang="en-US" dirty="0"/>
              <a:t>retired members may vote on the business of the </a:t>
            </a:r>
            <a:r>
              <a:rPr lang="en-US" dirty="0" smtClean="0"/>
              <a:t>Association”</a:t>
            </a:r>
            <a:endParaRPr lang="en-US" dirty="0"/>
          </a:p>
        </p:txBody>
      </p:sp>
    </p:spTree>
    <p:extLst>
      <p:ext uri="{BB962C8B-B14F-4D97-AF65-F5344CB8AC3E}">
        <p14:creationId xmlns:p14="http://schemas.microsoft.com/office/powerpoint/2010/main" val="281374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10076</TotalTime>
  <Words>952</Words>
  <Application>Microsoft Office PowerPoint</Application>
  <PresentationFormat>On-screen Show (4:3)</PresentationFormat>
  <Paragraphs>60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Garamond</vt:lpstr>
      <vt:lpstr>Times New Roman</vt:lpstr>
      <vt:lpstr>Wingdings 3</vt:lpstr>
      <vt:lpstr>Ion</vt:lpstr>
      <vt:lpstr>By-Law Update &amp; Recommendations</vt:lpstr>
      <vt:lpstr>Agenda</vt:lpstr>
      <vt:lpstr>Administrative Information</vt:lpstr>
      <vt:lpstr>Article II – Vision &amp; Mission</vt:lpstr>
      <vt:lpstr>Article IV - Membership</vt:lpstr>
      <vt:lpstr>Article V - Membership Areas</vt:lpstr>
      <vt:lpstr>Article VI – Board of Directors</vt:lpstr>
      <vt:lpstr>Article VII Officers</vt:lpstr>
      <vt:lpstr>Article XII – Annual Meeting</vt:lpstr>
      <vt:lpstr>Article XIV - National Guard Association of the United States</vt:lpstr>
      <vt:lpstr>Article XV – Recognition Dinner</vt:lpstr>
      <vt:lpstr>Article XVI - National Guard Executive Director Association (NGEDA) Annual Meeting</vt:lpstr>
      <vt:lpstr>Article XVII – Legislative Workshops</vt:lpstr>
    </vt:vector>
  </TitlesOfParts>
  <Company>Iowa Air national 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fdsagg</dc:title>
  <dc:creator>132FW</dc:creator>
  <cp:lastModifiedBy>Connors, Charles Howard (Chuck) LTC USARMY NG IAARNG (USA)</cp:lastModifiedBy>
  <cp:revision>780</cp:revision>
  <cp:lastPrinted>2018-02-27T20:11:54Z</cp:lastPrinted>
  <dcterms:created xsi:type="dcterms:W3CDTF">1999-11-03T19:51:09Z</dcterms:created>
  <dcterms:modified xsi:type="dcterms:W3CDTF">2020-09-09T16:26:53Z</dcterms:modified>
</cp:coreProperties>
</file>