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4" r:id="rId3"/>
    <p:sldId id="280" r:id="rId4"/>
    <p:sldId id="277" r:id="rId5"/>
    <p:sldId id="267" r:id="rId6"/>
    <p:sldId id="276" r:id="rId7"/>
    <p:sldId id="269" r:id="rId8"/>
    <p:sldId id="270" r:id="rId9"/>
    <p:sldId id="275" r:id="rId10"/>
    <p:sldId id="272" r:id="rId11"/>
    <p:sldId id="279" r:id="rId12"/>
    <p:sldId id="281" r:id="rId13"/>
    <p:sldId id="271" r:id="rId14"/>
    <p:sldId id="278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247" autoAdjust="0"/>
  </p:normalViewPr>
  <p:slideViewPr>
    <p:cSldViewPr>
      <p:cViewPr varScale="1">
        <p:scale>
          <a:sx n="61" d="100"/>
          <a:sy n="61" d="100"/>
        </p:scale>
        <p:origin x="53" y="12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1F689D8-1E3B-42EB-8178-089E1EC43EF2}" type="datetimeFigureOut">
              <a:rPr lang="en-US"/>
              <a:pPr>
                <a:defRPr/>
              </a:pPr>
              <a:t>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CA1BC57-E6E2-4CD8-B138-A5A921E60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7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1E3A909-6E5E-4FF0-A587-489875E61731}" type="datetimeFigureOut">
              <a:rPr lang="en-US"/>
              <a:pPr>
                <a:defRPr/>
              </a:pPr>
              <a:t>2/4/2017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E91B6FA-58DB-4C38-83C8-B04829063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1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91B6FA-58DB-4C38-83C8-B048290634A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77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198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*</a:t>
            </a:r>
            <a:endParaRPr lang="en-US" sz="1200"/>
          </a:p>
        </p:txBody>
      </p:sp>
      <p:sp>
        <p:nvSpPr>
          <p:cNvPr id="4198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07/16/96</a:t>
            </a:r>
            <a:endParaRPr lang="en-US" sz="1200"/>
          </a:p>
        </p:txBody>
      </p:sp>
      <p:sp>
        <p:nvSpPr>
          <p:cNvPr id="4199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*</a:t>
            </a:r>
            <a:endParaRPr lang="en-US" sz="1200"/>
          </a:p>
        </p:txBody>
      </p:sp>
      <p:sp>
        <p:nvSpPr>
          <p:cNvPr id="4199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##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065935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3E18C2-D4FA-4256-AD34-C4A96BF27ED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88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3E18C2-D4FA-4256-AD34-C4A96BF27E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78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34F964-A2CD-4737-8144-5D3218E19D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43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82BA51-21DC-4B20-A488-D0AFD3B6148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90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504FD2-BD6A-4FF4-90F0-4643B571019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29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B3288F-5B22-456E-812E-01D219A6E55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01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91B6FA-58DB-4C38-83C8-B048290634A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56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91B6FA-58DB-4C38-83C8-B048290634A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85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80BDC-03FD-4782-A369-AB15FCB932B2}" type="datetimeFigureOut">
              <a:rPr lang="en-US" smtClean="0"/>
              <a:pPr>
                <a:defRPr/>
              </a:pPr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799BF4-1FC0-4DB3-92A0-32AC556348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INGOA Logo concept 2 center fill FINAL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30000"/>
          </a:blip>
          <a:stretch>
            <a:fillRect/>
          </a:stretch>
        </p:blipFill>
        <p:spPr>
          <a:xfrm>
            <a:off x="76200" y="76200"/>
            <a:ext cx="1066800" cy="1066800"/>
          </a:xfrm>
          <a:prstGeom prst="rect">
            <a:avLst/>
          </a:prstGeom>
        </p:spPr>
      </p:pic>
      <p:pic>
        <p:nvPicPr>
          <p:cNvPr id="8" name="Picture 7" descr="INGOA Logo concept 2 center fill FINAL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30000"/>
          </a:blip>
          <a:stretch>
            <a:fillRect/>
          </a:stretch>
        </p:blipFill>
        <p:spPr>
          <a:xfrm>
            <a:off x="8001000" y="76200"/>
            <a:ext cx="1066800" cy="1066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104DE9-89AE-41DC-98D9-F5C1F72E4DD7}" type="datetimeFigureOut">
              <a:rPr lang="en-US" smtClean="0"/>
              <a:pPr>
                <a:defRPr/>
              </a:pPr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A222E-7D7A-4422-91A9-FFF3F9AF2A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6629EC-158B-4391-8195-FBF729B2BFC5}" type="datetimeFigureOut">
              <a:rPr lang="en-US" smtClean="0"/>
              <a:pPr>
                <a:defRPr/>
              </a:pPr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7E6D4-5A0A-4691-9820-4C6B352CD5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F18306-290F-4654-9C30-BF1B6E1F4653}" type="datetimeFigureOut">
              <a:rPr lang="en-US" smtClean="0"/>
              <a:pPr>
                <a:defRPr/>
              </a:pPr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D1F29F-4A09-4B3D-BCBB-6997DA5426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INGOA Logo concept 2 center fill FINAL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30000"/>
          </a:blip>
          <a:stretch>
            <a:fillRect/>
          </a:stretch>
        </p:blipFill>
        <p:spPr>
          <a:xfrm>
            <a:off x="76200" y="76200"/>
            <a:ext cx="1066800" cy="1066800"/>
          </a:xfrm>
          <a:prstGeom prst="rect">
            <a:avLst/>
          </a:prstGeom>
        </p:spPr>
      </p:pic>
      <p:pic>
        <p:nvPicPr>
          <p:cNvPr id="8" name="Picture 7" descr="INGOA Logo concept 2 center fill FINAL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30000"/>
          </a:blip>
          <a:stretch>
            <a:fillRect/>
          </a:stretch>
        </p:blipFill>
        <p:spPr>
          <a:xfrm>
            <a:off x="8001000" y="76200"/>
            <a:ext cx="1066800" cy="1066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F9F8E4-9776-4BC8-BDCD-32563E585F24}" type="datetimeFigureOut">
              <a:rPr lang="en-US" smtClean="0"/>
              <a:pPr>
                <a:defRPr/>
              </a:pPr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519CF-3E2B-4C15-B15E-28E3FEBC22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97CF19-77FD-4ADE-A98E-D282CBC68D07}" type="datetimeFigureOut">
              <a:rPr lang="en-US" smtClean="0"/>
              <a:pPr>
                <a:defRPr/>
              </a:pPr>
              <a:t>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93AD53-74D4-4ADE-8014-590D174069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85BDD7-4162-4446-83C3-94F65DF0F466}" type="datetimeFigureOut">
              <a:rPr lang="en-US" smtClean="0"/>
              <a:pPr>
                <a:defRPr/>
              </a:pPr>
              <a:t>2/4/2017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B30D0-218A-4F8B-8613-100468468C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516063-A104-4062-B3D7-C6DB0E5AB2C9}" type="datetimeFigureOut">
              <a:rPr lang="en-US" smtClean="0"/>
              <a:pPr>
                <a:defRPr/>
              </a:pPr>
              <a:t>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097B6-0C49-4757-AFDB-6045917840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191260-340D-4210-BF9F-F88C346E6194}" type="datetimeFigureOut">
              <a:rPr lang="en-US" smtClean="0"/>
              <a:pPr>
                <a:defRPr/>
              </a:pPr>
              <a:t>2/4/2017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2F64F-A267-4212-9803-DE614D5229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AC2B6A-0697-4618-B0A9-0423DA1FCF62}" type="datetimeFigureOut">
              <a:rPr lang="en-US" smtClean="0"/>
              <a:pPr>
                <a:defRPr/>
              </a:pPr>
              <a:t>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70D82-849F-4358-A290-F29BE38BF3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FFA4B9-2E8B-4FCB-AE0C-EC49F9B75919}" type="datetimeFigureOut">
              <a:rPr lang="en-US" smtClean="0"/>
              <a:pPr>
                <a:defRPr/>
              </a:pPr>
              <a:t>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383D15-BE7F-4824-8840-AB0BD3C8B3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EF1A47-B629-4D11-8736-1DA74253E745}" type="datetimeFigureOut">
              <a:rPr lang="en-US" smtClean="0"/>
              <a:pPr>
                <a:defRPr/>
              </a:pPr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939A498-1668-4E45-954C-4CDA239ABE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52400" y="-174625"/>
            <a:ext cx="8763000" cy="14700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>
                <a:solidFill>
                  <a:schemeClr val="bg1"/>
                </a:solidFill>
              </a:rPr>
              <a:t>INGOA 101</a:t>
            </a:r>
          </a:p>
        </p:txBody>
      </p:sp>
      <p:sp>
        <p:nvSpPr>
          <p:cNvPr id="4" name="Rectangle 3"/>
          <p:cNvSpPr/>
          <p:nvPr/>
        </p:nvSpPr>
        <p:spPr>
          <a:xfrm>
            <a:off x="2350520" y="2295010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1143000"/>
            <a:ext cx="6134100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Structure of Membership </a:t>
            </a:r>
            <a:endParaRPr lang="en-US" sz="3100" i="1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763000" cy="4525962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9600" dirty="0"/>
              <a:t>Organization – </a:t>
            </a:r>
          </a:p>
          <a:p>
            <a:pPr lvl="1">
              <a:buNone/>
            </a:pPr>
            <a:r>
              <a:rPr lang="en-US" sz="9600" dirty="0"/>
              <a:t>Elected as the Area President by their respective areas:  </a:t>
            </a:r>
          </a:p>
          <a:p>
            <a:pPr lvl="1">
              <a:buNone/>
            </a:pPr>
            <a:r>
              <a:rPr lang="en-US" sz="9600" dirty="0"/>
              <a:t>Area 1 (Air Guard HQ &amp; 132nd FW)      Area 2 (2nd BCT)</a:t>
            </a:r>
          </a:p>
          <a:p>
            <a:pPr lvl="1">
              <a:buNone/>
            </a:pPr>
            <a:r>
              <a:rPr lang="en-US" sz="9600" dirty="0"/>
              <a:t>Area 3 (734th RSG)                                   Area 4 (JFHQ and 671</a:t>
            </a:r>
            <a:r>
              <a:rPr lang="en-US" sz="9600" baseline="30000" dirty="0"/>
              <a:t>st</a:t>
            </a:r>
            <a:r>
              <a:rPr lang="en-US" sz="9600" dirty="0"/>
              <a:t> TC)</a:t>
            </a:r>
          </a:p>
          <a:p>
            <a:pPr lvl="1">
              <a:buNone/>
            </a:pPr>
            <a:r>
              <a:rPr lang="en-US" sz="9600" dirty="0"/>
              <a:t>Area 5 (185th ARW &amp; 133rd TS)            Area 6 (67th TC)</a:t>
            </a:r>
          </a:p>
          <a:p>
            <a:pPr lvl="1">
              <a:buNone/>
            </a:pPr>
            <a:r>
              <a:rPr lang="en-US" sz="9600" dirty="0"/>
              <a:t>Area 7 (Separate Units)</a:t>
            </a:r>
          </a:p>
          <a:p>
            <a:pPr lvl="1">
              <a:buNone/>
            </a:pPr>
            <a:endParaRPr lang="en-US" sz="9600" dirty="0"/>
          </a:p>
          <a:p>
            <a:pPr>
              <a:buFont typeface="Wingdings" pitchFamily="2" charset="2"/>
              <a:buChar char="Ø"/>
            </a:pPr>
            <a:r>
              <a:rPr lang="en-US" sz="9600" dirty="0"/>
              <a:t>Area President Roles-</a:t>
            </a:r>
          </a:p>
          <a:p>
            <a:pPr lvl="1"/>
            <a:r>
              <a:rPr lang="en-US" sz="9600" dirty="0"/>
              <a:t>Attends INGOA meetings and updates the INGOA Pres on their respective areas (ex. Fees, awards, </a:t>
            </a:r>
            <a:r>
              <a:rPr lang="en-US" sz="9600" dirty="0" err="1"/>
              <a:t>etc</a:t>
            </a:r>
            <a:r>
              <a:rPr lang="en-US" sz="9600" dirty="0"/>
              <a:t>…)</a:t>
            </a:r>
          </a:p>
          <a:p>
            <a:pPr lvl="1"/>
            <a:r>
              <a:rPr lang="en-US" sz="9600" dirty="0"/>
              <a:t>Communicates activity back to the areas they represent – to include: events, NGUAS updates, INGOA updates, annual conference </a:t>
            </a:r>
            <a:r>
              <a:rPr lang="en-US" sz="9600" dirty="0" err="1"/>
              <a:t>etc</a:t>
            </a:r>
            <a:r>
              <a:rPr lang="en-US" sz="9600" dirty="0"/>
              <a:t>…</a:t>
            </a:r>
          </a:p>
          <a:p>
            <a:pPr lvl="1"/>
            <a:r>
              <a:rPr lang="en-US" sz="9600" dirty="0"/>
              <a:t>Is a voting member at INGOA meetings – and shall conduct business as appropriate</a:t>
            </a:r>
          </a:p>
          <a:p>
            <a:pPr eaLnBrk="1" hangingPunct="1"/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SSLI and the Foundation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The INGOA has an Insurance program. State sponsored Life Insurance (SSLI) which is made available  to active, drilling or separated members and dependents.  It is very, very competitive. </a:t>
            </a:r>
          </a:p>
          <a:p>
            <a:r>
              <a:rPr lang="en-US" dirty="0"/>
              <a:t>INGOA Foundation: A non-profit organization that works closely with the Association to foster the personal and professional development of our junior officers. </a:t>
            </a:r>
          </a:p>
        </p:txBody>
      </p:sp>
    </p:spTree>
    <p:extLst>
      <p:ext uri="{BB962C8B-B14F-4D97-AF65-F5344CB8AC3E}">
        <p14:creationId xmlns:p14="http://schemas.microsoft.com/office/powerpoint/2010/main" val="2540055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2016 OPD Grant Recipients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309687"/>
            <a:ext cx="7239000" cy="4238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7150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NGAUS Conference Baltimore, Maryland 2016</a:t>
            </a:r>
          </a:p>
          <a:p>
            <a:pPr algn="ctr"/>
            <a:r>
              <a:rPr lang="en-US" sz="2400" dirty="0"/>
              <a:t>Sponsored by the INGOA Foundation </a:t>
            </a:r>
          </a:p>
        </p:txBody>
      </p:sp>
    </p:spTree>
    <p:extLst>
      <p:ext uri="{BB962C8B-B14F-4D97-AF65-F5344CB8AC3E}">
        <p14:creationId xmlns:p14="http://schemas.microsoft.com/office/powerpoint/2010/main" val="4228331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Myth Buster</a:t>
            </a:r>
            <a:endParaRPr lang="en-US" sz="3100" b="0" i="1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5410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/>
              <a:t>Myth: “I would like to be involved, but I don’t have a lot of extra time!”</a:t>
            </a:r>
          </a:p>
          <a:p>
            <a:pPr eaLnBrk="1" hangingPunct="1"/>
            <a:r>
              <a:rPr lang="en-US" sz="2400" dirty="0"/>
              <a:t>Fact: There are many ways to get involved with various time commitment levels.  </a:t>
            </a:r>
          </a:p>
          <a:p>
            <a:pPr eaLnBrk="1" hangingPunct="1">
              <a:buFont typeface="Wingdings 3" pitchFamily="18" charset="2"/>
              <a:buNone/>
            </a:pPr>
            <a:endParaRPr lang="en-US" sz="2400" dirty="0"/>
          </a:p>
          <a:p>
            <a:pPr eaLnBrk="1" hangingPunct="1"/>
            <a:r>
              <a:rPr lang="en-US" sz="2400" dirty="0"/>
              <a:t>Myth: “There’s enough people already involved.”</a:t>
            </a:r>
          </a:p>
          <a:p>
            <a:pPr eaLnBrk="1" hangingPunct="1"/>
            <a:r>
              <a:rPr lang="en-US" sz="2400" dirty="0"/>
              <a:t>Fact: Strength comes in numbers.  There are many committees with only one committee chair that could use additional assistance. </a:t>
            </a:r>
          </a:p>
          <a:p>
            <a:pPr eaLnBrk="1" hangingPunct="1">
              <a:buFont typeface="Wingdings 3" pitchFamily="18" charset="2"/>
              <a:buNone/>
            </a:pPr>
            <a:endParaRPr lang="en-US" sz="2400" dirty="0"/>
          </a:p>
          <a:p>
            <a:pPr eaLnBrk="1" hangingPunct="1"/>
            <a:r>
              <a:rPr lang="en-US" sz="2400" dirty="0"/>
              <a:t>Myth: “I am interested in attending the monthly meetings, but I don’t live in the Des Moines area.”</a:t>
            </a:r>
          </a:p>
          <a:p>
            <a:pPr eaLnBrk="1" hangingPunct="1"/>
            <a:r>
              <a:rPr lang="en-US" sz="2400" dirty="0"/>
              <a:t>Fact: We have many members that call in to the meeting and that contribute from outside the DSM area.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Letter from MG (Ret) Greg Schwab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990600"/>
            <a:ext cx="5867400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INGOA Mission </a:t>
            </a:r>
            <a:endParaRPr lang="en-US" i="1" dirty="0"/>
          </a:p>
        </p:txBody>
      </p:sp>
      <p:sp>
        <p:nvSpPr>
          <p:cNvPr id="11266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INGOA will be the lead professional organization for the Iowa National Guard enhancing all aspects of unit readiness through legislation, professional development and lasting partnerships with our stakeholders and </a:t>
            </a:r>
            <a:r>
              <a:rPr lang="en-US" sz="2400"/>
              <a:t>collaborative members. 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DO FOR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Bottom line up front</a:t>
            </a:r>
          </a:p>
          <a:p>
            <a:endParaRPr lang="en-US" sz="24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/>
              <a:t>Network and professional Development</a:t>
            </a:r>
          </a:p>
          <a:p>
            <a:endParaRPr lang="en-US" sz="2400" dirty="0"/>
          </a:p>
          <a:p>
            <a:r>
              <a:rPr lang="en-US" sz="2400" dirty="0"/>
              <a:t>Fund lobbyist to promote our agenda</a:t>
            </a:r>
          </a:p>
          <a:p>
            <a:pPr lvl="1"/>
            <a:r>
              <a:rPr lang="en-US" sz="2400" dirty="0"/>
              <a:t>Both on a local and national level 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dirty="0"/>
              <a:t>These are the core competencies</a:t>
            </a:r>
          </a:p>
        </p:txBody>
      </p:sp>
    </p:spTree>
    <p:extLst>
      <p:ext uri="{BB962C8B-B14F-4D97-AF65-F5344CB8AC3E}">
        <p14:creationId xmlns:p14="http://schemas.microsoft.com/office/powerpoint/2010/main" val="4053838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INGOA’s Core Competencies</a:t>
            </a:r>
            <a:endParaRPr lang="en-US" i="1" dirty="0"/>
          </a:p>
        </p:txBody>
      </p:sp>
      <p:sp>
        <p:nvSpPr>
          <p:cNvPr id="11266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/>
              <a:t>Though INGOA has multiple committees and supports many events, there are two main missions that make us invaluable to the organization and our members.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First, is our Legislative Committee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Second, is our Professional Development efforts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+mn-lt"/>
                <a:cs typeface="Arial" charset="0"/>
              </a:rPr>
              <a:t>Core Competency #1</a:t>
            </a:r>
            <a:br>
              <a:rPr lang="en-US" dirty="0">
                <a:latin typeface="+mn-lt"/>
                <a:cs typeface="Arial" charset="0"/>
              </a:rPr>
            </a:br>
            <a:r>
              <a:rPr lang="en-US" dirty="0">
                <a:latin typeface="+mn-lt"/>
                <a:cs typeface="Arial" charset="0"/>
              </a:rPr>
              <a:t>   Legislative Committee</a:t>
            </a:r>
            <a:endParaRPr lang="en-US" b="0" dirty="0">
              <a:latin typeface="+mn-lt"/>
              <a:cs typeface="Arial" charset="0"/>
            </a:endParaRPr>
          </a:p>
        </p:txBody>
      </p:sp>
      <p:sp>
        <p:nvSpPr>
          <p:cNvPr id="16387" name="Content Placeholder 3"/>
          <p:cNvSpPr>
            <a:spLocks noGrp="1"/>
          </p:cNvSpPr>
          <p:nvPr>
            <p:ph idx="1"/>
          </p:nvPr>
        </p:nvSpPr>
        <p:spPr>
          <a:xfrm>
            <a:off x="228600" y="1570038"/>
            <a:ext cx="8229600" cy="45259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600" dirty="0"/>
              <a:t>Organization</a:t>
            </a:r>
          </a:p>
          <a:p>
            <a:pPr lvl="1" eaLnBrk="1" hangingPunct="1"/>
            <a:r>
              <a:rPr lang="en-US" sz="2600" dirty="0"/>
              <a:t>1VP Legislative Chair</a:t>
            </a:r>
          </a:p>
          <a:p>
            <a:pPr lvl="1" eaLnBrk="1" hangingPunct="1"/>
            <a:r>
              <a:rPr lang="en-US" sz="2600" dirty="0"/>
              <a:t>Air/Army Reps work service specific issues</a:t>
            </a:r>
          </a:p>
          <a:p>
            <a:pPr eaLnBrk="1" hangingPunct="1"/>
            <a:r>
              <a:rPr lang="en-US" sz="2600" dirty="0"/>
              <a:t>Resolutions process</a:t>
            </a:r>
          </a:p>
          <a:p>
            <a:pPr lvl="1" eaLnBrk="1" hangingPunct="1"/>
            <a:r>
              <a:rPr lang="en-US" sz="2600" dirty="0"/>
              <a:t>Grassroots          NGAUS Objectives on the Hill </a:t>
            </a:r>
          </a:p>
          <a:p>
            <a:pPr eaLnBrk="1" hangingPunct="1"/>
            <a:r>
              <a:rPr lang="en-US" sz="2600" dirty="0"/>
              <a:t>Iowa Legislative agenda </a:t>
            </a:r>
          </a:p>
          <a:p>
            <a:pPr lvl="1" eaLnBrk="1" hangingPunct="1"/>
            <a:r>
              <a:rPr lang="en-US" sz="2600" dirty="0"/>
              <a:t>Bi-annual visits to Congressional Delegation </a:t>
            </a:r>
          </a:p>
          <a:p>
            <a:pPr lvl="1" eaLnBrk="1" hangingPunct="1"/>
            <a:r>
              <a:rPr lang="en-US" sz="2600" dirty="0"/>
              <a:t>Relationships with MLAs</a:t>
            </a:r>
          </a:p>
          <a:p>
            <a:pPr lvl="1" eaLnBrk="1" hangingPunct="1"/>
            <a:r>
              <a:rPr lang="en-US" sz="2600" dirty="0"/>
              <a:t>Sync with TAG and EANGI, but independent </a:t>
            </a:r>
          </a:p>
          <a:p>
            <a:pPr lvl="1" eaLnBrk="1" hangingPunct="1"/>
            <a:r>
              <a:rPr lang="en-US" sz="2600" dirty="0"/>
              <a:t>State Legislative Priorities </a:t>
            </a:r>
          </a:p>
          <a:p>
            <a:pPr lvl="1" eaLnBrk="1" hangingPunct="1"/>
            <a:endParaRPr lang="en-US" dirty="0"/>
          </a:p>
          <a:p>
            <a:pPr lvl="1" eaLnBrk="1" hangingPunct="1">
              <a:buFont typeface="Verdana" pitchFamily="34" charset="0"/>
              <a:buNone/>
            </a:pP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 rot="16200000">
            <a:off x="2800350" y="3176302"/>
            <a:ext cx="152400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" charset="0"/>
                <a:cs typeface="Arial" charset="0"/>
              </a:rPr>
              <a:t>Core Competency #1 (</a:t>
            </a:r>
            <a:r>
              <a:rPr lang="en-US" dirty="0" err="1">
                <a:latin typeface="Arial" charset="0"/>
                <a:cs typeface="Arial" charset="0"/>
              </a:rPr>
              <a:t>cont</a:t>
            </a:r>
            <a:r>
              <a:rPr lang="en-US" dirty="0">
                <a:latin typeface="Arial" charset="0"/>
                <a:cs typeface="Arial" charset="0"/>
              </a:rPr>
              <a:t>)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   Legislative Committee</a:t>
            </a:r>
            <a:endParaRPr lang="en-US" b="0" dirty="0">
              <a:latin typeface="Arial" charset="0"/>
              <a:cs typeface="Arial" charset="0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38401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/>
              <a:t>Legislative achievements</a:t>
            </a:r>
          </a:p>
          <a:p>
            <a:pPr lvl="1" eaLnBrk="1" hangingPunct="1"/>
            <a:r>
              <a:rPr lang="en-US" sz="2400" dirty="0"/>
              <a:t>National Guard Empowerment</a:t>
            </a:r>
          </a:p>
          <a:p>
            <a:pPr lvl="1" eaLnBrk="1" hangingPunct="1"/>
            <a:r>
              <a:rPr lang="en-US" sz="2400" dirty="0"/>
              <a:t>Pos 9/11 GI Bill</a:t>
            </a:r>
          </a:p>
          <a:p>
            <a:pPr lvl="1" eaLnBrk="1" hangingPunct="1"/>
            <a:r>
              <a:rPr lang="en-US" sz="2400" dirty="0"/>
              <a:t>Overturning proposed Air National Guard cuts</a:t>
            </a:r>
          </a:p>
          <a:p>
            <a:pPr lvl="1" eaLnBrk="1" hangingPunct="1"/>
            <a:r>
              <a:rPr lang="en-US" sz="2400" dirty="0"/>
              <a:t>Modernizing the Army Guard</a:t>
            </a:r>
          </a:p>
          <a:p>
            <a:pPr lvl="1" eaLnBrk="1" hangingPunct="1"/>
            <a:r>
              <a:rPr lang="en-US" sz="2400" dirty="0"/>
              <a:t>Reemployment rights for Title 32 NG duty</a:t>
            </a:r>
          </a:p>
          <a:p>
            <a:pPr lvl="1" eaLnBrk="1" hangingPunct="1"/>
            <a:r>
              <a:rPr lang="en-US" sz="2400" dirty="0"/>
              <a:t>Extended TRICARE coverage for “Gray Area” retirees</a:t>
            </a:r>
          </a:p>
          <a:p>
            <a:pPr lvl="1" eaLnBrk="1" hangingPunct="1"/>
            <a:r>
              <a:rPr lang="en-US" sz="2400" dirty="0"/>
              <a:t>1 UTA = 1 day pay</a:t>
            </a:r>
          </a:p>
          <a:p>
            <a:pPr lvl="1" eaLnBrk="1" hangingPunct="1"/>
            <a:r>
              <a:rPr lang="en-US" sz="2400" dirty="0"/>
              <a:t>90 days deployed = 90 days earlier retirement pension</a:t>
            </a:r>
          </a:p>
          <a:p>
            <a:pPr lvl="1" eaLnBrk="1" hangingPunct="1"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87357" y="7345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Core Competency #2</a:t>
            </a:r>
            <a:br>
              <a:rPr lang="en-US" dirty="0"/>
            </a:br>
            <a:r>
              <a:rPr lang="en-US" dirty="0"/>
              <a:t>   Professional Development </a:t>
            </a:r>
            <a:endParaRPr lang="en-US" sz="2800" i="1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87357" y="1447800"/>
            <a:ext cx="8534400" cy="4114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/>
              <a:t>Professionals belong to Professional Organizations.</a:t>
            </a:r>
          </a:p>
          <a:p>
            <a:pPr lvl="1" eaLnBrk="1" hangingPunct="1"/>
            <a:r>
              <a:rPr lang="en-US" sz="2400" dirty="0"/>
              <a:t>Accountants-AAA, AICPA</a:t>
            </a:r>
          </a:p>
          <a:p>
            <a:pPr lvl="1" eaLnBrk="1" hangingPunct="1"/>
            <a:r>
              <a:rPr lang="en-US" sz="2400" dirty="0"/>
              <a:t>Lawyers- American Bar Association</a:t>
            </a:r>
          </a:p>
          <a:p>
            <a:pPr lvl="1" eaLnBrk="1" hangingPunct="1"/>
            <a:r>
              <a:rPr lang="en-US" sz="2400" dirty="0"/>
              <a:t>Bankers- American Bankers Association</a:t>
            </a:r>
          </a:p>
          <a:p>
            <a:pPr eaLnBrk="1" hangingPunct="1"/>
            <a:r>
              <a:rPr lang="en-US" sz="2400" dirty="0"/>
              <a:t>Provides opportunity to network outside your unit.</a:t>
            </a:r>
          </a:p>
          <a:p>
            <a:pPr lvl="1" eaLnBrk="1" hangingPunct="1"/>
            <a:r>
              <a:rPr lang="en-US" sz="2400" dirty="0"/>
              <a:t>Get to know other peers and senior officers that can influence your future career.  </a:t>
            </a:r>
          </a:p>
          <a:p>
            <a:pPr eaLnBrk="1" hangingPunct="1"/>
            <a:r>
              <a:rPr lang="en-US" sz="2400" dirty="0"/>
              <a:t>Receive mentorship by senior leaders. </a:t>
            </a:r>
          </a:p>
          <a:p>
            <a:pPr lvl="1" eaLnBrk="1" hangingPunct="1"/>
            <a:r>
              <a:rPr lang="en-US" sz="2400" dirty="0"/>
              <a:t>Many opportunities to speak one-on-one with a senior mentor. </a:t>
            </a:r>
          </a:p>
          <a:p>
            <a:pPr eaLnBrk="1" hangingPunct="1"/>
            <a:r>
              <a:rPr lang="en-US" sz="2400" dirty="0"/>
              <a:t>Broader perspective of National Guard. </a:t>
            </a:r>
          </a:p>
          <a:p>
            <a:pPr lvl="1" eaLnBrk="1" hangingPunct="1"/>
            <a:r>
              <a:rPr lang="en-US" sz="2400" dirty="0"/>
              <a:t>Officers often only have perspective on what influences them.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04800" y="127612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Association Committees </a:t>
            </a:r>
            <a:endParaRPr lang="en-US" sz="3100" i="1" dirty="0"/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25000" lnSpcReduction="20000"/>
          </a:bodyPr>
          <a:lstStyle/>
          <a:p>
            <a:r>
              <a:rPr lang="en-US" sz="9600" b="1" dirty="0"/>
              <a:t>Company Grade</a:t>
            </a:r>
          </a:p>
          <a:p>
            <a:pPr lvl="1"/>
            <a:r>
              <a:rPr lang="en-US" sz="9600" dirty="0"/>
              <a:t>Mission of the company grade rep is to bring the issues to the table that effect CPTs &amp; LTs </a:t>
            </a:r>
          </a:p>
          <a:p>
            <a:pPr lvl="1"/>
            <a:r>
              <a:rPr lang="en-US" sz="9600" dirty="0"/>
              <a:t>Speak on behalf of the company grade officers at the board meeting.</a:t>
            </a:r>
          </a:p>
          <a:p>
            <a:pPr lvl="1"/>
            <a:r>
              <a:rPr lang="en-US" sz="9600" dirty="0"/>
              <a:t>NGAUS sponsorship - INGOA Sponsors 6 junior officers to attend the annual NGAUS conference.   </a:t>
            </a:r>
          </a:p>
          <a:p>
            <a:r>
              <a:rPr lang="en-US" sz="9600" b="1" dirty="0"/>
              <a:t>Warrant Officer </a:t>
            </a:r>
          </a:p>
          <a:p>
            <a:pPr lvl="1"/>
            <a:r>
              <a:rPr lang="en-US" sz="9600" dirty="0"/>
              <a:t>Mission of the Warrant Officer rep is to bring the issues to the table that effect the Warrant Corps </a:t>
            </a:r>
          </a:p>
          <a:p>
            <a:r>
              <a:rPr lang="en-US" sz="9600" b="1" dirty="0"/>
              <a:t>Membership</a:t>
            </a:r>
          </a:p>
          <a:p>
            <a:pPr lvl="1"/>
            <a:r>
              <a:rPr lang="en-US" sz="9600" dirty="0"/>
              <a:t>Mission is to enhance, track, and report membership at state and national level.  Larger membership speaks louder on the Hill, there are strength in numbers.  </a:t>
            </a:r>
          </a:p>
          <a:p>
            <a:pPr lvl="1" eaLnBrk="1" hangingPunct="1"/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81000" y="29378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Association Committees (</a:t>
            </a:r>
            <a:r>
              <a:rPr lang="en-US" sz="4000" dirty="0" err="1"/>
              <a:t>cont</a:t>
            </a:r>
            <a:r>
              <a:rPr lang="en-US" sz="4000" dirty="0"/>
              <a:t>) </a:t>
            </a:r>
            <a:endParaRPr lang="en-US" sz="2800" i="1" dirty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/>
              <a:t>Corporate Membership</a:t>
            </a:r>
          </a:p>
          <a:p>
            <a:pPr lvl="1" eaLnBrk="1" hangingPunct="1"/>
            <a:r>
              <a:rPr lang="en-US" sz="2400" dirty="0"/>
              <a:t>Helps financially support the goals of the organization </a:t>
            </a:r>
          </a:p>
          <a:p>
            <a:pPr eaLnBrk="1" hangingPunct="1"/>
            <a:r>
              <a:rPr lang="en-US" sz="2400" b="1" dirty="0"/>
              <a:t>Awards</a:t>
            </a:r>
          </a:p>
          <a:p>
            <a:pPr lvl="1" eaLnBrk="1" hangingPunct="1"/>
            <a:r>
              <a:rPr lang="en-US" sz="2400" dirty="0"/>
              <a:t>Recognizes members of the organization at the state and national level – always looking for more members to recognize </a:t>
            </a:r>
          </a:p>
          <a:p>
            <a:pPr eaLnBrk="1" hangingPunct="1"/>
            <a:r>
              <a:rPr lang="en-US" sz="2400" b="1" dirty="0"/>
              <a:t>Alumni </a:t>
            </a:r>
          </a:p>
          <a:p>
            <a:pPr lvl="1" eaLnBrk="1" hangingPunct="1"/>
            <a:r>
              <a:rPr lang="en-US" sz="2400" dirty="0"/>
              <a:t>Focuses on increasing retiree involvement and coordinating retiree activities</a:t>
            </a:r>
          </a:p>
          <a:p>
            <a:pPr eaLnBrk="1" hangingPunct="1"/>
            <a:r>
              <a:rPr lang="en-US" sz="2400" b="1" dirty="0"/>
              <a:t>Time and Place</a:t>
            </a:r>
          </a:p>
          <a:p>
            <a:pPr lvl="1" eaLnBrk="1" hangingPunct="1"/>
            <a:r>
              <a:rPr lang="en-US" sz="2400" dirty="0"/>
              <a:t>Determines the dates and locations of future conferences</a:t>
            </a:r>
          </a:p>
          <a:p>
            <a:pPr eaLnBrk="1" hangingPunct="1"/>
            <a:r>
              <a:rPr lang="en-US" sz="2400" b="1" dirty="0"/>
              <a:t>Nominations</a:t>
            </a:r>
          </a:p>
          <a:p>
            <a:pPr lvl="1" eaLnBrk="1" hangingPunct="1"/>
            <a:r>
              <a:rPr lang="en-US" sz="2400" dirty="0"/>
              <a:t>Focused recruiting people to fill elected officer positions within the Board of Directors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</TotalTime>
  <Words>801</Words>
  <Application>Microsoft Office PowerPoint</Application>
  <PresentationFormat>On-screen Show (4:3)</PresentationFormat>
  <Paragraphs>113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Verdana</vt:lpstr>
      <vt:lpstr>Wingdings</vt:lpstr>
      <vt:lpstr>Wingdings 3</vt:lpstr>
      <vt:lpstr>Office Theme</vt:lpstr>
      <vt:lpstr>INGOA 101</vt:lpstr>
      <vt:lpstr>INGOA Mission </vt:lpstr>
      <vt:lpstr>WHAT WE DO FOR YOU</vt:lpstr>
      <vt:lpstr>INGOA’s Core Competencies</vt:lpstr>
      <vt:lpstr>Core Competency #1    Legislative Committee</vt:lpstr>
      <vt:lpstr>Core Competency #1 (cont)    Legislative Committee</vt:lpstr>
      <vt:lpstr>Core Competency #2    Professional Development </vt:lpstr>
      <vt:lpstr>Association Committees </vt:lpstr>
      <vt:lpstr>Association Committees (cont) </vt:lpstr>
      <vt:lpstr>Structure of Membership </vt:lpstr>
      <vt:lpstr>SSLI and the Foundation</vt:lpstr>
      <vt:lpstr>2016 OPD Grant Recipients  </vt:lpstr>
      <vt:lpstr>Myth Buster</vt:lpstr>
      <vt:lpstr>Letter from MG (Ret) Greg Schwab</vt:lpstr>
    </vt:vector>
  </TitlesOfParts>
  <Company>Iowa National 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Officer Professional Development ’12 INGOA &amp; NGAUS 101</dc:title>
  <dc:creator>katherine.barton</dc:creator>
  <cp:lastModifiedBy>Chuck Connors</cp:lastModifiedBy>
  <cp:revision>78</cp:revision>
  <dcterms:created xsi:type="dcterms:W3CDTF">2012-02-22T22:55:42Z</dcterms:created>
  <dcterms:modified xsi:type="dcterms:W3CDTF">2017-02-05T01:54:03Z</dcterms:modified>
</cp:coreProperties>
</file>