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9" r:id="rId4"/>
    <p:sldId id="265" r:id="rId5"/>
    <p:sldId id="275" r:id="rId6"/>
    <p:sldId id="267" r:id="rId7"/>
    <p:sldId id="266" r:id="rId8"/>
    <p:sldId id="277" r:id="rId9"/>
    <p:sldId id="276" r:id="rId10"/>
    <p:sldId id="278" r:id="rId11"/>
    <p:sldId id="279" r:id="rId12"/>
    <p:sldId id="280" r:id="rId13"/>
    <p:sldId id="281" r:id="rId14"/>
    <p:sldId id="282" r:id="rId15"/>
    <p:sldId id="283" r:id="rId16"/>
    <p:sldId id="270" r:id="rId17"/>
    <p:sldId id="284" r:id="rId18"/>
    <p:sldId id="285" r:id="rId19"/>
    <p:sldId id="286" r:id="rId20"/>
    <p:sldId id="287" r:id="rId21"/>
    <p:sldId id="288" r:id="rId22"/>
    <p:sldId id="2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8203"/>
    <a:srgbClr val="3D4144"/>
    <a:srgbClr val="1A3866"/>
    <a:srgbClr val="111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8791" autoAdjust="0"/>
  </p:normalViewPr>
  <p:slideViewPr>
    <p:cSldViewPr snapToGrid="0">
      <p:cViewPr varScale="1">
        <p:scale>
          <a:sx n="77" d="100"/>
          <a:sy n="77" d="100"/>
        </p:scale>
        <p:origin x="8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8C92B-FB92-4B10-9FD8-95216A0F5D4A}" type="datetimeFigureOut">
              <a:rPr lang="en-US" smtClean="0"/>
              <a:t>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776E4-5E35-4623-BE77-E4AC9BA148A3}" type="slidenum">
              <a:rPr lang="en-US" smtClean="0"/>
              <a:t>‹#›</a:t>
            </a:fld>
            <a:endParaRPr lang="en-US"/>
          </a:p>
        </p:txBody>
      </p:sp>
    </p:spTree>
    <p:extLst>
      <p:ext uri="{BB962C8B-B14F-4D97-AF65-F5344CB8AC3E}">
        <p14:creationId xmlns:p14="http://schemas.microsoft.com/office/powerpoint/2010/main" val="373227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gaus.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Newly commissioned, warrant officers and those newly assessed to the NG are eligible to receive a Complimentary membership for a period of one full year and any portion of the year in which they are appointed. </a:t>
            </a:r>
          </a:p>
        </p:txBody>
      </p:sp>
      <p:sp>
        <p:nvSpPr>
          <p:cNvPr id="4" name="Slide Number Placeholder 3"/>
          <p:cNvSpPr>
            <a:spLocks noGrp="1"/>
          </p:cNvSpPr>
          <p:nvPr>
            <p:ph type="sldNum" sz="quarter" idx="5"/>
          </p:nvPr>
        </p:nvSpPr>
        <p:spPr/>
        <p:txBody>
          <a:bodyPr/>
          <a:lstStyle/>
          <a:p>
            <a:fld id="{96C776E4-5E35-4623-BE77-E4AC9BA148A3}" type="slidenum">
              <a:rPr lang="en-US" smtClean="0"/>
              <a:t>4</a:t>
            </a:fld>
            <a:endParaRPr lang="en-US"/>
          </a:p>
        </p:txBody>
      </p:sp>
    </p:spTree>
    <p:extLst>
      <p:ext uri="{BB962C8B-B14F-4D97-AF65-F5344CB8AC3E}">
        <p14:creationId xmlns:p14="http://schemas.microsoft.com/office/powerpoint/2010/main" val="352191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rely on or members to volunteer and help with association business in any way they can. Here are a few ways to begin getting involved.</a:t>
            </a:r>
          </a:p>
        </p:txBody>
      </p:sp>
      <p:sp>
        <p:nvSpPr>
          <p:cNvPr id="4" name="Slide Number Placeholder 3"/>
          <p:cNvSpPr>
            <a:spLocks noGrp="1"/>
          </p:cNvSpPr>
          <p:nvPr>
            <p:ph type="sldNum" sz="quarter" idx="5"/>
          </p:nvPr>
        </p:nvSpPr>
        <p:spPr/>
        <p:txBody>
          <a:bodyPr/>
          <a:lstStyle/>
          <a:p>
            <a:fld id="{96C776E4-5E35-4623-BE77-E4AC9BA148A3}" type="slidenum">
              <a:rPr lang="en-US" smtClean="0"/>
              <a:t>16</a:t>
            </a:fld>
            <a:endParaRPr lang="en-US"/>
          </a:p>
        </p:txBody>
      </p:sp>
    </p:spTree>
    <p:extLst>
      <p:ext uri="{BB962C8B-B14F-4D97-AF65-F5344CB8AC3E}">
        <p14:creationId xmlns:p14="http://schemas.microsoft.com/office/powerpoint/2010/main" val="948407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17</a:t>
            </a:fld>
            <a:endParaRPr lang="en-US"/>
          </a:p>
        </p:txBody>
      </p:sp>
    </p:spTree>
    <p:extLst>
      <p:ext uri="{BB962C8B-B14F-4D97-AF65-F5344CB8AC3E}">
        <p14:creationId xmlns:p14="http://schemas.microsoft.com/office/powerpoint/2010/main" val="3905443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18</a:t>
            </a:fld>
            <a:endParaRPr lang="en-US"/>
          </a:p>
        </p:txBody>
      </p:sp>
    </p:spTree>
    <p:extLst>
      <p:ext uri="{BB962C8B-B14F-4D97-AF65-F5344CB8AC3E}">
        <p14:creationId xmlns:p14="http://schemas.microsoft.com/office/powerpoint/2010/main" val="239553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19</a:t>
            </a:fld>
            <a:endParaRPr lang="en-US"/>
          </a:p>
        </p:txBody>
      </p:sp>
    </p:spTree>
    <p:extLst>
      <p:ext uri="{BB962C8B-B14F-4D97-AF65-F5344CB8AC3E}">
        <p14:creationId xmlns:p14="http://schemas.microsoft.com/office/powerpoint/2010/main" val="1699493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21</a:t>
            </a:fld>
            <a:endParaRPr lang="en-US"/>
          </a:p>
        </p:txBody>
      </p:sp>
    </p:spTree>
    <p:extLst>
      <p:ext uri="{BB962C8B-B14F-4D97-AF65-F5344CB8AC3E}">
        <p14:creationId xmlns:p14="http://schemas.microsoft.com/office/powerpoint/2010/main" val="33971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22</a:t>
            </a:fld>
            <a:endParaRPr lang="en-US"/>
          </a:p>
        </p:txBody>
      </p:sp>
    </p:spTree>
    <p:extLst>
      <p:ext uri="{BB962C8B-B14F-4D97-AF65-F5344CB8AC3E}">
        <p14:creationId xmlns:p14="http://schemas.microsoft.com/office/powerpoint/2010/main" val="25106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Annual membership counts for the full year, Jan-Dec. These dues are based on pay grade. Active life memberships can be paid once in full, $250 ever 6 months or $100 for 10 months. If someone is an Active Life Member, they stay an Active Life Member even after retirement or separation. This means the member counts toward their state’s percentage for the rest of their life.</a:t>
            </a:r>
          </a:p>
        </p:txBody>
      </p:sp>
      <p:sp>
        <p:nvSpPr>
          <p:cNvPr id="4" name="Slide Number Placeholder 3"/>
          <p:cNvSpPr>
            <a:spLocks noGrp="1"/>
          </p:cNvSpPr>
          <p:nvPr>
            <p:ph type="sldNum" sz="quarter" idx="5"/>
          </p:nvPr>
        </p:nvSpPr>
        <p:spPr/>
        <p:txBody>
          <a:bodyPr/>
          <a:lstStyle/>
          <a:p>
            <a:fld id="{96C776E4-5E35-4623-BE77-E4AC9BA148A3}" type="slidenum">
              <a:rPr lang="en-US" smtClean="0"/>
              <a:t>5</a:t>
            </a:fld>
            <a:endParaRPr lang="en-US"/>
          </a:p>
        </p:txBody>
      </p:sp>
    </p:spTree>
    <p:extLst>
      <p:ext uri="{BB962C8B-B14F-4D97-AF65-F5344CB8AC3E}">
        <p14:creationId xmlns:p14="http://schemas.microsoft.com/office/powerpoint/2010/main" val="266987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2800" b="1" dirty="0">
                <a:solidFill>
                  <a:srgbClr val="406AAF"/>
                </a:solidFill>
                <a:latin typeface="Calibri"/>
                <a:cs typeface="Calibri"/>
              </a:rPr>
              <a:t>Membership Performance Incentive </a:t>
            </a:r>
            <a:r>
              <a:rPr lang="en-US" sz="2200" dirty="0">
                <a:latin typeface="Calibri"/>
                <a:cs typeface="Calibri"/>
              </a:rPr>
              <a:t>(formerly 25% Rebate)</a:t>
            </a:r>
          </a:p>
          <a:p>
            <a:pPr marL="800100" lvl="1" indent="-342900">
              <a:spcAft>
                <a:spcPts val="1200"/>
              </a:spcAft>
              <a:buFont typeface="Arial" panose="020B0604020202020204" pitchFamily="34" charset="0"/>
              <a:buChar char="•"/>
            </a:pPr>
            <a:r>
              <a:rPr lang="en-US" sz="2400" dirty="0">
                <a:latin typeface="Calibri"/>
                <a:cs typeface="Calibri"/>
              </a:rPr>
              <a:t>Any state at or above 50% membership will be eligible for a 25% rebate on all </a:t>
            </a:r>
            <a:r>
              <a:rPr lang="en-US" sz="2400" u="sng" dirty="0">
                <a:latin typeface="Calibri"/>
                <a:cs typeface="Calibri"/>
              </a:rPr>
              <a:t>Active Annual </a:t>
            </a:r>
            <a:r>
              <a:rPr lang="en-US" sz="2400" dirty="0">
                <a:latin typeface="Calibri"/>
                <a:cs typeface="Calibri"/>
              </a:rPr>
              <a:t>and </a:t>
            </a:r>
            <a:r>
              <a:rPr lang="en-US" sz="2400" u="sng" dirty="0">
                <a:latin typeface="Calibri"/>
                <a:cs typeface="Calibri"/>
              </a:rPr>
              <a:t>Active Life </a:t>
            </a:r>
            <a:r>
              <a:rPr lang="en-US" sz="2400" dirty="0">
                <a:latin typeface="Calibri"/>
                <a:cs typeface="Calibri"/>
              </a:rPr>
              <a:t>dues collected, input into the NGAUS database and post-marked to NGAUS by June 30</a:t>
            </a:r>
            <a:r>
              <a:rPr lang="en-US" sz="2400" baseline="30000" dirty="0">
                <a:latin typeface="Calibri"/>
                <a:cs typeface="Calibri"/>
              </a:rPr>
              <a:t>th</a:t>
            </a:r>
          </a:p>
          <a:p>
            <a:pPr marL="800100" lvl="1" indent="-342900">
              <a:spcAft>
                <a:spcPts val="1200"/>
              </a:spcAft>
              <a:buFont typeface="Arial" panose="020B0604020202020204" pitchFamily="34" charset="0"/>
              <a:buChar char="•"/>
            </a:pPr>
            <a:r>
              <a:rPr lang="en-US" sz="2400" dirty="0">
                <a:latin typeface="Calibri"/>
                <a:cs typeface="Calibri"/>
              </a:rPr>
              <a:t>Any state below 50% that increases its membership percentage by at least 1% will be eligible for a 25% rebate on all </a:t>
            </a:r>
            <a:r>
              <a:rPr lang="en-US" sz="2400" u="sng" dirty="0">
                <a:latin typeface="Calibri"/>
                <a:cs typeface="Calibri"/>
              </a:rPr>
              <a:t>Active Annual </a:t>
            </a:r>
            <a:r>
              <a:rPr lang="en-US" sz="2400" dirty="0">
                <a:latin typeface="Calibri"/>
                <a:cs typeface="Calibri"/>
              </a:rPr>
              <a:t>and </a:t>
            </a:r>
            <a:r>
              <a:rPr lang="en-US" sz="2400" u="sng" dirty="0">
                <a:latin typeface="Calibri"/>
                <a:cs typeface="Calibri"/>
              </a:rPr>
              <a:t>Active Life </a:t>
            </a:r>
            <a:r>
              <a:rPr lang="en-US" sz="2400" dirty="0">
                <a:latin typeface="Calibri"/>
                <a:cs typeface="Calibri"/>
              </a:rPr>
              <a:t>dues collected, input into the NGAUS database and post-marked to NGAUS by June 30</a:t>
            </a:r>
            <a:r>
              <a:rPr lang="en-US" sz="2400" baseline="30000" dirty="0">
                <a:latin typeface="Calibri"/>
                <a:cs typeface="Calibri"/>
              </a:rPr>
              <a:t>th</a:t>
            </a:r>
            <a:r>
              <a:rPr lang="en-US" sz="2400" dirty="0">
                <a:latin typeface="Calibri"/>
                <a:cs typeface="Calibri"/>
              </a:rPr>
              <a:t> </a:t>
            </a:r>
          </a:p>
          <a:p>
            <a:pPr marL="800100" lvl="1" indent="-342900">
              <a:spcAft>
                <a:spcPts val="1200"/>
              </a:spcAft>
              <a:buFont typeface="Arial" panose="020B0604020202020204" pitchFamily="34" charset="0"/>
              <a:buChar char="•"/>
            </a:pPr>
            <a:r>
              <a:rPr lang="en-US" sz="2400" dirty="0">
                <a:latin typeface="Calibri"/>
                <a:cs typeface="Calibri"/>
              </a:rPr>
              <a:t>States below 50% that do not improve their membership year over year will not be eligible for the 25% rebate.</a:t>
            </a:r>
          </a:p>
          <a:p>
            <a:pPr lvl="1">
              <a:spcAft>
                <a:spcPts val="1200"/>
              </a:spcAft>
            </a:pPr>
            <a:r>
              <a:rPr lang="en-US" sz="2400" i="1" dirty="0">
                <a:latin typeface="Calibri"/>
                <a:cs typeface="Calibri"/>
              </a:rPr>
              <a:t>*All states, regardless of their membership percentage will receive 25% rebate on all NGAUS Active Life memberships sold.</a:t>
            </a:r>
          </a:p>
        </p:txBody>
      </p:sp>
      <p:sp>
        <p:nvSpPr>
          <p:cNvPr id="4" name="Slide Number Placeholder 3"/>
          <p:cNvSpPr>
            <a:spLocks noGrp="1"/>
          </p:cNvSpPr>
          <p:nvPr>
            <p:ph type="sldNum" sz="quarter" idx="5"/>
          </p:nvPr>
        </p:nvSpPr>
        <p:spPr/>
        <p:txBody>
          <a:bodyPr/>
          <a:lstStyle/>
          <a:p>
            <a:fld id="{96C776E4-5E35-4623-BE77-E4AC9BA148A3}" type="slidenum">
              <a:rPr lang="en-US" smtClean="0"/>
              <a:t>6</a:t>
            </a:fld>
            <a:endParaRPr lang="en-US"/>
          </a:p>
        </p:txBody>
      </p:sp>
    </p:spTree>
    <p:extLst>
      <p:ext uri="{BB962C8B-B14F-4D97-AF65-F5344CB8AC3E}">
        <p14:creationId xmlns:p14="http://schemas.microsoft.com/office/powerpoint/2010/main" val="145570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 The NGAUS AFBA Active Life Member Scholarship awards two $5,000 scholarships every July to Active Life members of NGAUS or dependents of Active Life members seeking an undergraduate, graduate  or post-graduate degrees. Applicant must be  full-time students. The application period runs from March 1 through May 31 and will be available at </a:t>
            </a:r>
            <a:r>
              <a:rPr lang="en-US" dirty="0">
                <a:hlinkClick r:id="rId3"/>
              </a:rPr>
              <a:t>www.ngaus.org</a:t>
            </a:r>
            <a:r>
              <a:rPr lang="en-US" dirty="0"/>
              <a:t> </a:t>
            </a:r>
          </a:p>
          <a:p>
            <a:pPr marL="171450" indent="-171450">
              <a:buFont typeface="Arial"/>
              <a:buChar char="•"/>
            </a:pPr>
            <a:r>
              <a:rPr lang="en-US" dirty="0">
                <a:cs typeface="Calibri"/>
              </a:rPr>
              <a:t>- </a:t>
            </a:r>
            <a:r>
              <a:rPr lang="en-US" dirty="0"/>
              <a:t>NGAUS and Grantham University award two full tuition graduate scholarships annually. One scholarship is for an active NGAUS member and current Guardsman who is a commissioned or warrant officer ranked 0-5 and below. The second scholarship is for a spouse of an active member. Each scholarship is valued up to $14,200, and covers tuition costs, required textbooks, software and fees. Scholarship value depends on degree selected and credits transferred.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9</a:t>
            </a:fld>
            <a:endParaRPr lang="en-US"/>
          </a:p>
        </p:txBody>
      </p:sp>
    </p:spTree>
    <p:extLst>
      <p:ext uri="{BB962C8B-B14F-4D97-AF65-F5344CB8AC3E}">
        <p14:creationId xmlns:p14="http://schemas.microsoft.com/office/powerpoint/2010/main" val="386570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4A515A"/>
                </a:solidFill>
                <a:effectLst/>
                <a:latin typeface="proxima-nova"/>
              </a:rPr>
              <a:t>From thrilling adventures to moving artistic performances, family play dates and magnetic nightlife, Charlotte holds something for everyone. As we gather to conduct association business and make decisions on the efforts of NGAUS for FY23, we get the opportunity to learn from senior leaders and connect with old friends. Join us in Charlotte for the 143rd General Conference &amp; Exhibition.</a:t>
            </a:r>
            <a:endParaRPr lang="en-US" dirty="0"/>
          </a:p>
          <a:p>
            <a:pPr marL="171450" indent="-171450">
              <a:buFont typeface="Arial" panose="020B0604020202020204" pitchFamily="34" charset="0"/>
              <a:buChar char="•"/>
            </a:pPr>
            <a:r>
              <a:rPr lang="en-US" dirty="0"/>
              <a:t>Industry Day is a networking event aimed at connecting defense industry representatives with leaders of the Army and Air National Guard. Attended by over 230 people ranging from representatives of some the nation’s leading defense organizations to the owners of emerging small businesses with the intention of building a stronger bond between Guard leaders and industry. The primary goal of the event is to provide attendees with requirements and strategic planning of the National Guard.</a:t>
            </a:r>
          </a:p>
        </p:txBody>
      </p:sp>
      <p:sp>
        <p:nvSpPr>
          <p:cNvPr id="4" name="Slide Number Placeholder 3"/>
          <p:cNvSpPr>
            <a:spLocks noGrp="1"/>
          </p:cNvSpPr>
          <p:nvPr>
            <p:ph type="sldNum" sz="quarter" idx="5"/>
          </p:nvPr>
        </p:nvSpPr>
        <p:spPr/>
        <p:txBody>
          <a:bodyPr/>
          <a:lstStyle/>
          <a:p>
            <a:fld id="{96C776E4-5E35-4623-BE77-E4AC9BA148A3}" type="slidenum">
              <a:rPr lang="en-US" smtClean="0"/>
              <a:t>10</a:t>
            </a:fld>
            <a:endParaRPr lang="en-US"/>
          </a:p>
        </p:txBody>
      </p:sp>
    </p:spTree>
    <p:extLst>
      <p:ext uri="{BB962C8B-B14F-4D97-AF65-F5344CB8AC3E}">
        <p14:creationId xmlns:p14="http://schemas.microsoft.com/office/powerpoint/2010/main" val="220286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fly-ins to Washington, D.C., is one of three officer professional-development programs NGAUS currently offers Army and Air National Guard company-grade officers. The program brings Guardsmen from each state and territory to the nation’s capital for a close look at how the government works and the role NGAUS plays in the legislative process. Interested officers should contact their state or territory association executive director or president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endParaRPr lang="en-US" dirty="0"/>
          </a:p>
          <a:p>
            <a:pPr marL="171450" indent="-171450">
              <a:buFont typeface="Arial"/>
              <a:buChar char="•"/>
            </a:pPr>
            <a:r>
              <a:rPr lang="en-US" dirty="0"/>
              <a:t>The NGAUS Legislative Workshop is an annual professional development event to educate Guardsmen, Congressional Action Contact Officers (CACOs), and National Guard State Association POCs on National Guard issues in Congress and the Department of Defense. Attendees hear from Members of Congress, senior Guard leaders, and Congressional staffers on National Guard issues in Washington, D.C., and how best to inform key stakeholders of the Guard’s most pressing requirements.</a:t>
            </a:r>
          </a:p>
        </p:txBody>
      </p:sp>
      <p:sp>
        <p:nvSpPr>
          <p:cNvPr id="4" name="Slide Number Placeholder 3"/>
          <p:cNvSpPr>
            <a:spLocks noGrp="1"/>
          </p:cNvSpPr>
          <p:nvPr>
            <p:ph type="sldNum" sz="quarter" idx="5"/>
          </p:nvPr>
        </p:nvSpPr>
        <p:spPr/>
        <p:txBody>
          <a:bodyPr/>
          <a:lstStyle/>
          <a:p>
            <a:fld id="{96C776E4-5E35-4623-BE77-E4AC9BA148A3}" type="slidenum">
              <a:rPr lang="en-US" smtClean="0"/>
              <a:t>11</a:t>
            </a:fld>
            <a:endParaRPr lang="en-US"/>
          </a:p>
        </p:txBody>
      </p:sp>
    </p:spTree>
    <p:extLst>
      <p:ext uri="{BB962C8B-B14F-4D97-AF65-F5344CB8AC3E}">
        <p14:creationId xmlns:p14="http://schemas.microsoft.com/office/powerpoint/2010/main" val="96720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highly encourage members to provide us with a civilian email address to ensure they receive the Washington Report a weekly e-newsletter that provides the latest developments on NGAUS legislative efforts.</a:t>
            </a:r>
          </a:p>
        </p:txBody>
      </p:sp>
      <p:sp>
        <p:nvSpPr>
          <p:cNvPr id="4" name="Slide Number Placeholder 3"/>
          <p:cNvSpPr>
            <a:spLocks noGrp="1"/>
          </p:cNvSpPr>
          <p:nvPr>
            <p:ph type="sldNum" sz="quarter" idx="5"/>
          </p:nvPr>
        </p:nvSpPr>
        <p:spPr/>
        <p:txBody>
          <a:bodyPr/>
          <a:lstStyle/>
          <a:p>
            <a:fld id="{96C776E4-5E35-4623-BE77-E4AC9BA148A3}" type="slidenum">
              <a:rPr lang="en-US" smtClean="0"/>
              <a:t>12</a:t>
            </a:fld>
            <a:endParaRPr lang="en-US"/>
          </a:p>
        </p:txBody>
      </p:sp>
    </p:spTree>
    <p:extLst>
      <p:ext uri="{BB962C8B-B14F-4D97-AF65-F5344CB8AC3E}">
        <p14:creationId xmlns:p14="http://schemas.microsoft.com/office/powerpoint/2010/main" val="4215439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Instagram, Twitter, Facebook, You Tube, Linked In, Flicker</a:t>
            </a:r>
          </a:p>
        </p:txBody>
      </p:sp>
      <p:sp>
        <p:nvSpPr>
          <p:cNvPr id="4" name="Slide Number Placeholder 3"/>
          <p:cNvSpPr>
            <a:spLocks noGrp="1"/>
          </p:cNvSpPr>
          <p:nvPr>
            <p:ph type="sldNum" sz="quarter" idx="5"/>
          </p:nvPr>
        </p:nvSpPr>
        <p:spPr/>
        <p:txBody>
          <a:bodyPr/>
          <a:lstStyle/>
          <a:p>
            <a:fld id="{96C776E4-5E35-4623-BE77-E4AC9BA148A3}" type="slidenum">
              <a:rPr lang="en-US" smtClean="0"/>
              <a:t>13</a:t>
            </a:fld>
            <a:endParaRPr lang="en-US"/>
          </a:p>
        </p:txBody>
      </p:sp>
    </p:spTree>
    <p:extLst>
      <p:ext uri="{BB962C8B-B14F-4D97-AF65-F5344CB8AC3E}">
        <p14:creationId xmlns:p14="http://schemas.microsoft.com/office/powerpoint/2010/main" val="1310723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14</a:t>
            </a:fld>
            <a:endParaRPr lang="en-US"/>
          </a:p>
        </p:txBody>
      </p:sp>
    </p:spTree>
    <p:extLst>
      <p:ext uri="{BB962C8B-B14F-4D97-AF65-F5344CB8AC3E}">
        <p14:creationId xmlns:p14="http://schemas.microsoft.com/office/powerpoint/2010/main" val="86021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BC17-D2E3-4DFC-9455-4B6D5B792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C7BBB-49B7-4802-A685-6ED77FCA80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36DA88-6471-418C-A71F-5746CA527D4F}"/>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5" name="Footer Placeholder 4">
            <a:extLst>
              <a:ext uri="{FF2B5EF4-FFF2-40B4-BE49-F238E27FC236}">
                <a16:creationId xmlns:a16="http://schemas.microsoft.com/office/drawing/2014/main" id="{A3EE4017-6333-49EC-9D6B-B43B88E31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F3594-71D8-49FF-9081-3E1B9E76D9B3}"/>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287481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6A48-4D00-4C36-9DB4-D32623EE6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FA8E06-1329-44C7-9484-B161015B5D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B7D73-0E0A-46A5-9119-8D4DC56035BF}"/>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5" name="Footer Placeholder 4">
            <a:extLst>
              <a:ext uri="{FF2B5EF4-FFF2-40B4-BE49-F238E27FC236}">
                <a16:creationId xmlns:a16="http://schemas.microsoft.com/office/drawing/2014/main" id="{61D94315-3A15-4E9A-B410-9548B7856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98185-579B-4C1D-BB84-875EDCE1C712}"/>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320804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9E96A9-A61D-410B-A692-B5E63835AD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9A422-6AFF-4E7D-9E07-D99735A7E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D4814-AC33-4F60-AB3A-E7C39881107B}"/>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5" name="Footer Placeholder 4">
            <a:extLst>
              <a:ext uri="{FF2B5EF4-FFF2-40B4-BE49-F238E27FC236}">
                <a16:creationId xmlns:a16="http://schemas.microsoft.com/office/drawing/2014/main" id="{EBFFDE78-622B-449F-A28E-4B3AF22A1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1C18E-CB80-4644-AF6C-F518634E98E1}"/>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233083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061D-5E66-4485-9902-9843432DE1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4B019-EF97-41E7-AB01-E471EC8539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6AC57-6CB4-4C57-84EA-109052F592CF}"/>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5" name="Footer Placeholder 4">
            <a:extLst>
              <a:ext uri="{FF2B5EF4-FFF2-40B4-BE49-F238E27FC236}">
                <a16:creationId xmlns:a16="http://schemas.microsoft.com/office/drawing/2014/main" id="{F1660A3F-3299-41A9-83B7-CA64465D4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9C319-4D2C-401D-874E-520A9611D341}"/>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3663114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80A1-D756-45C7-ADAC-680055CF5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E1A72-5EFB-43A4-B12D-B13C3DD91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69BEF1-8F98-49E4-9EBA-A077C87EF5A7}"/>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5" name="Footer Placeholder 4">
            <a:extLst>
              <a:ext uri="{FF2B5EF4-FFF2-40B4-BE49-F238E27FC236}">
                <a16:creationId xmlns:a16="http://schemas.microsoft.com/office/drawing/2014/main" id="{186F8113-4137-44E2-927F-8713005C3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73880-11B3-404E-A024-0B4973EB2ED4}"/>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71247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B434-9683-46A7-AECF-ADBCCDD825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5CE177-69F2-4C30-9FA9-CCBAFE639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A793CC-A28F-4A43-8BF4-C0BA6F33A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0785CF-F860-4A2E-8807-6FAAB84D8AD8}"/>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6" name="Footer Placeholder 5">
            <a:extLst>
              <a:ext uri="{FF2B5EF4-FFF2-40B4-BE49-F238E27FC236}">
                <a16:creationId xmlns:a16="http://schemas.microsoft.com/office/drawing/2014/main" id="{E6F7F546-61A4-4105-9043-FF274C6A4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D950D-0EE1-4FE5-8DFE-3E758F4125F8}"/>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375162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D409-0B79-4A8F-A3BD-F344EBEFB8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35DEA-3AFB-43CF-AC6D-E1B887C14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167554-DF88-45F1-B3E2-676FE9B7D1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78BFAA-9ADD-4A6B-BA3E-982FE39548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B73096-10C1-4B1D-B270-A277C67492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0E7D30-FECE-4E2C-BA80-3B71E1F4F433}"/>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8" name="Footer Placeholder 7">
            <a:extLst>
              <a:ext uri="{FF2B5EF4-FFF2-40B4-BE49-F238E27FC236}">
                <a16:creationId xmlns:a16="http://schemas.microsoft.com/office/drawing/2014/main" id="{E18546BC-6D5A-452A-A803-B627EFF86D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31BB9B-4561-4F58-A6CE-826DA57C8D6D}"/>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2786714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7A83-CC28-4368-94D2-1C83A2712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5AB9D-200F-4B72-A547-5665EFFDA047}"/>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4" name="Footer Placeholder 3">
            <a:extLst>
              <a:ext uri="{FF2B5EF4-FFF2-40B4-BE49-F238E27FC236}">
                <a16:creationId xmlns:a16="http://schemas.microsoft.com/office/drawing/2014/main" id="{5E34333D-BDA8-49E5-AE27-FF8C1A49B1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78A2AE-75FB-43D6-A319-98372FB94B33}"/>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404899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3A5F23-9E1D-4F1F-AC53-C31B5473AF13}"/>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3" name="Footer Placeholder 2">
            <a:extLst>
              <a:ext uri="{FF2B5EF4-FFF2-40B4-BE49-F238E27FC236}">
                <a16:creationId xmlns:a16="http://schemas.microsoft.com/office/drawing/2014/main" id="{386A031E-D4A4-4D7F-974D-EC685B9068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D100C-0740-4EFF-81BF-D29A8396C8F7}"/>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407971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B02F-2576-457A-813C-00CCABF53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D70F54-EF86-43DE-97E7-21A9399E7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28716-C196-4DC8-ACE7-20F10CFEB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50F47-AC53-43F7-8BE3-ACB5F041344E}"/>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6" name="Footer Placeholder 5">
            <a:extLst>
              <a:ext uri="{FF2B5EF4-FFF2-40B4-BE49-F238E27FC236}">
                <a16:creationId xmlns:a16="http://schemas.microsoft.com/office/drawing/2014/main" id="{F8C1C20A-45F7-418A-8317-D9412A047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7D185-8530-498F-9EFB-D50D58524BF8}"/>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114551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F30EC-CA28-4A17-B239-4F734F8E4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401055-8754-4D6F-813A-1B3AA5EB3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FB7283-A7DC-4182-B3A0-193113A32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9D052-AECD-4F5A-A99A-965B0CED0AA3}"/>
              </a:ext>
            </a:extLst>
          </p:cNvPr>
          <p:cNvSpPr>
            <a:spLocks noGrp="1"/>
          </p:cNvSpPr>
          <p:nvPr>
            <p:ph type="dt" sz="half" idx="10"/>
          </p:nvPr>
        </p:nvSpPr>
        <p:spPr/>
        <p:txBody>
          <a:bodyPr/>
          <a:lstStyle/>
          <a:p>
            <a:fld id="{8AC8DE2B-EB89-4F79-8DFE-DDDD457999B9}" type="datetimeFigureOut">
              <a:rPr lang="en-US" smtClean="0"/>
              <a:t>12/5/2020</a:t>
            </a:fld>
            <a:endParaRPr lang="en-US"/>
          </a:p>
        </p:txBody>
      </p:sp>
      <p:sp>
        <p:nvSpPr>
          <p:cNvPr id="6" name="Footer Placeholder 5">
            <a:extLst>
              <a:ext uri="{FF2B5EF4-FFF2-40B4-BE49-F238E27FC236}">
                <a16:creationId xmlns:a16="http://schemas.microsoft.com/office/drawing/2014/main" id="{76441AD1-66A1-4518-A422-5DCA3A398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7FC8F-0B99-40E8-8B80-8E5495FF0D3E}"/>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403102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51F58-B79A-4035-92DF-90E184D5D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D0F799-6DE2-4045-96C1-A54A282919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76A4F-44EA-469E-A523-AEFE68678B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8DE2B-EB89-4F79-8DFE-DDDD457999B9}" type="datetimeFigureOut">
              <a:rPr lang="en-US" smtClean="0"/>
              <a:t>12/5/2020</a:t>
            </a:fld>
            <a:endParaRPr lang="en-US"/>
          </a:p>
        </p:txBody>
      </p:sp>
      <p:sp>
        <p:nvSpPr>
          <p:cNvPr id="5" name="Footer Placeholder 4">
            <a:extLst>
              <a:ext uri="{FF2B5EF4-FFF2-40B4-BE49-F238E27FC236}">
                <a16:creationId xmlns:a16="http://schemas.microsoft.com/office/drawing/2014/main" id="{96333E6D-ABCA-4C50-92E5-2F7323A8F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CC8F9-8BC8-42BD-8998-9F9393E6A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BF54E-6223-401F-9325-F36D89272762}" type="slidenum">
              <a:rPr lang="en-US" smtClean="0"/>
              <a:t>‹#›</a:t>
            </a:fld>
            <a:endParaRPr lang="en-US"/>
          </a:p>
        </p:txBody>
      </p:sp>
    </p:spTree>
    <p:extLst>
      <p:ext uri="{BB962C8B-B14F-4D97-AF65-F5344CB8AC3E}">
        <p14:creationId xmlns:p14="http://schemas.microsoft.com/office/powerpoint/2010/main" val="127036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jp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ngaus.org/legislation/write-congres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hyperlink" Target="http://www.ngaus.org/" TargetMode="External"/><Relationship Id="rId3" Type="http://schemas.openxmlformats.org/officeDocument/2006/relationships/image" Target="../media/image5.jp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6" cy="870468"/>
          </a:xfrm>
        </p:spPr>
        <p:txBody>
          <a:bodyPr>
            <a:noAutofit/>
          </a:bodyPr>
          <a:lstStyle/>
          <a:p>
            <a:pPr algn="l"/>
            <a:r>
              <a:rPr lang="en-US" sz="4400" b="1" dirty="0">
                <a:solidFill>
                  <a:schemeClr val="bg1"/>
                </a:solidFill>
                <a:latin typeface="Trebuchet MS" panose="020B0603020202020204" pitchFamily="34" charset="0"/>
              </a:rPr>
              <a:t>Membership</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1" y="1964871"/>
            <a:ext cx="4619567" cy="1566746"/>
          </a:xfrm>
        </p:spPr>
        <p:txBody>
          <a:bodyPr/>
          <a:lstStyle/>
          <a:p>
            <a:pPr algn="l"/>
            <a:r>
              <a:rPr lang="en-US" sz="2800" dirty="0">
                <a:solidFill>
                  <a:schemeClr val="bg1"/>
                </a:solidFill>
              </a:rPr>
              <a:t>National Guard Association of the United States</a:t>
            </a:r>
          </a:p>
          <a:p>
            <a:pPr algn="l"/>
            <a:r>
              <a:rPr lang="en-US" sz="2000" dirty="0">
                <a:solidFill>
                  <a:schemeClr val="bg1"/>
                </a:solidFill>
              </a:rPr>
              <a:t>Michele Mahoney</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4291500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Educational Events</a:t>
            </a:r>
          </a:p>
        </p:txBody>
      </p:sp>
      <p:sp>
        <p:nvSpPr>
          <p:cNvPr id="3" name="TextBox 2">
            <a:extLst>
              <a:ext uri="{FF2B5EF4-FFF2-40B4-BE49-F238E27FC236}">
                <a16:creationId xmlns:a16="http://schemas.microsoft.com/office/drawing/2014/main" id="{AD978F2B-B0E1-4A2B-B283-AEC648B337AC}"/>
              </a:ext>
            </a:extLst>
          </p:cNvPr>
          <p:cNvSpPr txBox="1"/>
          <p:nvPr/>
        </p:nvSpPr>
        <p:spPr>
          <a:xfrm>
            <a:off x="3116068" y="1690687"/>
            <a:ext cx="8444562" cy="4835425"/>
          </a:xfrm>
          <a:prstGeom prst="rect">
            <a:avLst/>
          </a:prstGeom>
          <a:noFill/>
        </p:spPr>
        <p:txBody>
          <a:bodyPr wrap="square" lIns="457200" tIns="228600" rIns="457200" bIns="228600" rtlCol="0" anchor="t" anchorCtr="0">
            <a:noAutofit/>
          </a:bodyPr>
          <a:lstStyle/>
          <a:p>
            <a:pPr>
              <a:spcAft>
                <a:spcPts val="800"/>
              </a:spcAft>
              <a:defRPr/>
            </a:pPr>
            <a:r>
              <a:rPr lang="en-US" sz="2400" b="1" dirty="0">
                <a:solidFill>
                  <a:schemeClr val="bg1"/>
                </a:solidFill>
                <a:latin typeface="Trebuchet MS"/>
                <a:ea typeface="Calibri" panose="020F0502020204030204" pitchFamily="34" charset="0"/>
                <a:cs typeface="Times New Roman"/>
              </a:rPr>
              <a:t>143rd General Conference and Exhibition</a:t>
            </a:r>
            <a:endParaRPr lang="en-US" sz="2400" b="1" dirty="0">
              <a:solidFill>
                <a:schemeClr val="bg1"/>
              </a:solidFill>
              <a:latin typeface="Trebuchet MS"/>
              <a:ea typeface="Calibri" panose="020F0502020204030204" pitchFamily="34" charset="0"/>
              <a:cs typeface="Times New Roman" panose="02020603050405020304" pitchFamily="18" charset="0"/>
            </a:endParaRPr>
          </a:p>
          <a:p>
            <a:pPr>
              <a:spcAft>
                <a:spcPts val="800"/>
              </a:spcAft>
              <a:defRPr/>
            </a:pPr>
            <a:r>
              <a:rPr lang="en-US" sz="2000" b="1" dirty="0">
                <a:solidFill>
                  <a:schemeClr val="bg1"/>
                </a:solidFill>
                <a:latin typeface="Trebuchet MS"/>
                <a:ea typeface="Calibri" panose="020F0502020204030204" pitchFamily="34" charset="0"/>
                <a:cs typeface="Times New Roman"/>
              </a:rPr>
              <a:t>September 9-12, 2021</a:t>
            </a:r>
          </a:p>
          <a:p>
            <a:pPr>
              <a:lnSpc>
                <a:spcPct val="107000"/>
              </a:lnSpc>
              <a:spcAft>
                <a:spcPts val="800"/>
              </a:spcAft>
              <a:defRPr/>
            </a:pPr>
            <a:r>
              <a:rPr lang="en-US" sz="2000" dirty="0">
                <a:solidFill>
                  <a:schemeClr val="bg1"/>
                </a:solidFill>
                <a:latin typeface="Trebuchet MS"/>
                <a:ea typeface="+mn-lt"/>
                <a:cs typeface="+mn-lt"/>
              </a:rPr>
              <a:t>Join us in Charlotte to hear from national defense leaders and conduct important association business.</a:t>
            </a:r>
            <a:r>
              <a:rPr lang="en-US" sz="2000" dirty="0">
                <a:latin typeface="Trebuchet MS"/>
                <a:ea typeface="+mn-lt"/>
                <a:cs typeface="+mn-lt"/>
              </a:rPr>
              <a:t>.</a:t>
            </a:r>
            <a:endParaRPr lang="en-US" sz="2000" dirty="0">
              <a:solidFill>
                <a:srgbClr val="000000"/>
              </a:solidFill>
              <a:latin typeface="Trebuchet MS"/>
              <a:cs typeface="Calibri"/>
            </a:endParaRPr>
          </a:p>
          <a:p>
            <a:pPr>
              <a:lnSpc>
                <a:spcPct val="107000"/>
              </a:lnSpc>
              <a:spcAft>
                <a:spcPts val="800"/>
              </a:spcAft>
              <a:defRPr/>
            </a:pPr>
            <a:endParaRPr lang="en-US" sz="2000" dirty="0">
              <a:solidFill>
                <a:srgbClr val="000000"/>
              </a:solidFill>
              <a:latin typeface="Trebuchet MS"/>
              <a:cs typeface="Calibri"/>
            </a:endParaRPr>
          </a:p>
          <a:p>
            <a:pPr>
              <a:spcAft>
                <a:spcPts val="800"/>
              </a:spcAft>
              <a:defRPr/>
            </a:pPr>
            <a:r>
              <a:rPr lang="en-US" sz="2400" b="1" dirty="0">
                <a:solidFill>
                  <a:schemeClr val="bg1"/>
                </a:solidFill>
                <a:latin typeface="Trebuchet MS"/>
                <a:cs typeface="Calibri"/>
              </a:rPr>
              <a:t>24th Annual Industry Day</a:t>
            </a:r>
            <a:endParaRPr lang="en-US" sz="2400" dirty="0">
              <a:solidFill>
                <a:schemeClr val="bg1"/>
              </a:solidFill>
              <a:latin typeface="Trebuchet MS"/>
              <a:ea typeface="+mn-lt"/>
              <a:cs typeface="+mn-lt"/>
            </a:endParaRPr>
          </a:p>
          <a:p>
            <a:pPr>
              <a:spcAft>
                <a:spcPts val="800"/>
              </a:spcAft>
              <a:defRPr/>
            </a:pPr>
            <a:r>
              <a:rPr lang="en-US" sz="2000" b="1" dirty="0">
                <a:solidFill>
                  <a:schemeClr val="bg1"/>
                </a:solidFill>
                <a:latin typeface="Trebuchet MS"/>
                <a:cs typeface="Calibri"/>
              </a:rPr>
              <a:t>December 2021</a:t>
            </a:r>
            <a:endParaRPr lang="en-US" sz="2000" dirty="0">
              <a:solidFill>
                <a:schemeClr val="bg1"/>
              </a:solidFill>
              <a:latin typeface="Trebuchet MS"/>
              <a:ea typeface="+mn-lt"/>
              <a:cs typeface="+mn-lt"/>
            </a:endParaRPr>
          </a:p>
          <a:p>
            <a:pPr>
              <a:lnSpc>
                <a:spcPct val="107000"/>
              </a:lnSpc>
              <a:spcAft>
                <a:spcPts val="800"/>
              </a:spcAft>
              <a:defRPr/>
            </a:pPr>
            <a:r>
              <a:rPr lang="en-US" sz="2000" dirty="0">
                <a:solidFill>
                  <a:schemeClr val="bg1"/>
                </a:solidFill>
                <a:latin typeface="Trebuchet MS"/>
                <a:ea typeface="+mn-lt"/>
                <a:cs typeface="+mn-lt"/>
              </a:rPr>
              <a:t>NGAUS invites industry leaders to come to the association’s headquarters. Learn how to work with the Guard and gain insight into Guard priorities.</a:t>
            </a:r>
          </a:p>
        </p:txBody>
      </p:sp>
      <p:pic>
        <p:nvPicPr>
          <p:cNvPr id="4" name="Picture 9" descr="A close up of a logo&#10;&#10;Description automatically generated">
            <a:extLst>
              <a:ext uri="{FF2B5EF4-FFF2-40B4-BE49-F238E27FC236}">
                <a16:creationId xmlns:a16="http://schemas.microsoft.com/office/drawing/2014/main" id="{3F7EF4F6-5856-4BC0-BFDF-4EB2FEF48EC9}"/>
              </a:ext>
            </a:extLst>
          </p:cNvPr>
          <p:cNvPicPr>
            <a:picLocks noChangeAspect="1"/>
          </p:cNvPicPr>
          <p:nvPr/>
        </p:nvPicPr>
        <p:blipFill>
          <a:blip r:embed="rId4"/>
          <a:stretch>
            <a:fillRect/>
          </a:stretch>
        </p:blipFill>
        <p:spPr>
          <a:xfrm>
            <a:off x="1320271" y="4078341"/>
            <a:ext cx="1863780" cy="2098851"/>
          </a:xfrm>
          <a:prstGeom prst="rect">
            <a:avLst/>
          </a:prstGeom>
        </p:spPr>
      </p:pic>
      <p:pic>
        <p:nvPicPr>
          <p:cNvPr id="5" name="Picture 4" descr="A sign on the side of a building&#10;&#10;Description automatically generated">
            <a:extLst>
              <a:ext uri="{FF2B5EF4-FFF2-40B4-BE49-F238E27FC236}">
                <a16:creationId xmlns:a16="http://schemas.microsoft.com/office/drawing/2014/main" id="{5BC0CD11-D954-4192-89F5-16FC2E797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271" y="1761201"/>
            <a:ext cx="1863780" cy="2098851"/>
          </a:xfrm>
          <a:prstGeom prst="rect">
            <a:avLst/>
          </a:prstGeom>
        </p:spPr>
      </p:pic>
    </p:spTree>
    <p:extLst>
      <p:ext uri="{BB962C8B-B14F-4D97-AF65-F5344CB8AC3E}">
        <p14:creationId xmlns:p14="http://schemas.microsoft.com/office/powerpoint/2010/main" val="126097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Educational Events</a:t>
            </a:r>
          </a:p>
        </p:txBody>
      </p:sp>
      <p:sp>
        <p:nvSpPr>
          <p:cNvPr id="7" name="TextBox 6">
            <a:extLst>
              <a:ext uri="{FF2B5EF4-FFF2-40B4-BE49-F238E27FC236}">
                <a16:creationId xmlns:a16="http://schemas.microsoft.com/office/drawing/2014/main" id="{409E0FD8-72DA-4831-A0B9-FD148CDFEE21}"/>
              </a:ext>
            </a:extLst>
          </p:cNvPr>
          <p:cNvSpPr txBox="1"/>
          <p:nvPr/>
        </p:nvSpPr>
        <p:spPr>
          <a:xfrm>
            <a:off x="3127442" y="1545918"/>
            <a:ext cx="8106616" cy="2651629"/>
          </a:xfrm>
          <a:prstGeom prst="rect">
            <a:avLst/>
          </a:prstGeom>
          <a:noFill/>
        </p:spPr>
        <p:txBody>
          <a:bodyPr wrap="square" lIns="457200" tIns="228600" rIns="457200" bIns="228600" rtlCol="0" anchor="t" anchorCtr="0">
            <a:noAutofit/>
          </a:bodyPr>
          <a:lstStyle/>
          <a:p>
            <a:pPr>
              <a:spcAft>
                <a:spcPts val="800"/>
              </a:spcAft>
              <a:defRPr/>
            </a:pPr>
            <a:r>
              <a:rPr lang="en-US" sz="2400" b="1" dirty="0">
                <a:solidFill>
                  <a:schemeClr val="bg1"/>
                </a:solidFill>
                <a:latin typeface="Trebuchet MS"/>
                <a:ea typeface="Calibri" panose="020F0502020204030204" pitchFamily="34" charset="0"/>
                <a:cs typeface="Times New Roman"/>
              </a:rPr>
              <a:t>Capitol Summit</a:t>
            </a:r>
            <a:endParaRPr lang="en-US" sz="2400" b="1" dirty="0">
              <a:solidFill>
                <a:schemeClr val="bg1"/>
              </a:solidFill>
              <a:latin typeface="Trebuchet MS"/>
              <a:ea typeface="Calibri" panose="020F0502020204030204" pitchFamily="34" charset="0"/>
              <a:cs typeface="Times New Roman" panose="02020603050405020304" pitchFamily="18" charset="0"/>
            </a:endParaRPr>
          </a:p>
          <a:p>
            <a:pPr>
              <a:spcAft>
                <a:spcPts val="800"/>
              </a:spcAft>
              <a:defRPr/>
            </a:pPr>
            <a:r>
              <a:rPr lang="en-US" sz="2000" b="1" dirty="0">
                <a:solidFill>
                  <a:schemeClr val="bg1"/>
                </a:solidFill>
                <a:latin typeface="Trebuchet MS"/>
                <a:ea typeface="Calibri" panose="020F0502020204030204" pitchFamily="34" charset="0"/>
                <a:cs typeface="Times New Roman"/>
              </a:rPr>
              <a:t>Three events per year</a:t>
            </a:r>
          </a:p>
          <a:p>
            <a:pPr>
              <a:lnSpc>
                <a:spcPct val="107000"/>
              </a:lnSpc>
              <a:spcAft>
                <a:spcPts val="800"/>
              </a:spcAft>
              <a:defRPr/>
            </a:pPr>
            <a:r>
              <a:rPr lang="en-US" sz="2000" b="0" i="0" dirty="0">
                <a:solidFill>
                  <a:schemeClr val="bg1"/>
                </a:solidFill>
                <a:effectLst/>
                <a:latin typeface="Trebuchet MS" panose="020B0603020202020204" pitchFamily="34" charset="0"/>
              </a:rPr>
              <a:t>NGAUS currently offers Army and Air National Guard company-grade officers from each state and territory to the nation’s capital for a close look at how the government works and the role NGAUS plays in the legislative process.</a:t>
            </a:r>
            <a:endParaRPr lang="en-US" sz="2000" dirty="0">
              <a:solidFill>
                <a:schemeClr val="bg1"/>
              </a:solidFill>
              <a:latin typeface="Trebuchet MS" panose="020B0603020202020204" pitchFamily="34" charset="0"/>
              <a:ea typeface="+mn-lt"/>
              <a:cs typeface="+mn-lt"/>
            </a:endParaRPr>
          </a:p>
        </p:txBody>
      </p:sp>
      <p:pic>
        <p:nvPicPr>
          <p:cNvPr id="9" name="Picture 3" descr="A group of people sitting in front of a crowd&#10;&#10;Description automatically generated">
            <a:extLst>
              <a:ext uri="{FF2B5EF4-FFF2-40B4-BE49-F238E27FC236}">
                <a16:creationId xmlns:a16="http://schemas.microsoft.com/office/drawing/2014/main" id="{FAAD48D8-8DC5-4E2E-B1AC-1A37E0DC9FA1}"/>
              </a:ext>
            </a:extLst>
          </p:cNvPr>
          <p:cNvPicPr>
            <a:picLocks noChangeAspect="1"/>
          </p:cNvPicPr>
          <p:nvPr/>
        </p:nvPicPr>
        <p:blipFill>
          <a:blip r:embed="rId4"/>
          <a:stretch>
            <a:fillRect/>
          </a:stretch>
        </p:blipFill>
        <p:spPr>
          <a:xfrm>
            <a:off x="1264312" y="4220182"/>
            <a:ext cx="1772296" cy="1995829"/>
          </a:xfrm>
          <a:prstGeom prst="rect">
            <a:avLst/>
          </a:prstGeom>
        </p:spPr>
      </p:pic>
      <p:pic>
        <p:nvPicPr>
          <p:cNvPr id="11" name="Picture 7" descr="A close up of a logo&#10;&#10;Description automatically generated">
            <a:extLst>
              <a:ext uri="{FF2B5EF4-FFF2-40B4-BE49-F238E27FC236}">
                <a16:creationId xmlns:a16="http://schemas.microsoft.com/office/drawing/2014/main" id="{CBCB8500-6711-44BF-8D64-DC2B2DFCA8CC}"/>
              </a:ext>
            </a:extLst>
          </p:cNvPr>
          <p:cNvPicPr>
            <a:picLocks noChangeAspect="1"/>
          </p:cNvPicPr>
          <p:nvPr/>
        </p:nvPicPr>
        <p:blipFill>
          <a:blip r:embed="rId5"/>
          <a:stretch>
            <a:fillRect/>
          </a:stretch>
        </p:blipFill>
        <p:spPr>
          <a:xfrm>
            <a:off x="1291598" y="4878888"/>
            <a:ext cx="1717724" cy="686950"/>
          </a:xfrm>
          <a:prstGeom prst="rect">
            <a:avLst/>
          </a:prstGeom>
        </p:spPr>
      </p:pic>
      <p:sp>
        <p:nvSpPr>
          <p:cNvPr id="13" name="TextBox 12">
            <a:extLst>
              <a:ext uri="{FF2B5EF4-FFF2-40B4-BE49-F238E27FC236}">
                <a16:creationId xmlns:a16="http://schemas.microsoft.com/office/drawing/2014/main" id="{7135222B-E821-4155-85C7-FBE09325D738}"/>
              </a:ext>
            </a:extLst>
          </p:cNvPr>
          <p:cNvSpPr txBox="1"/>
          <p:nvPr/>
        </p:nvSpPr>
        <p:spPr>
          <a:xfrm>
            <a:off x="3182014" y="4052776"/>
            <a:ext cx="8197451" cy="2163235"/>
          </a:xfrm>
          <a:prstGeom prst="rect">
            <a:avLst/>
          </a:prstGeom>
          <a:noFill/>
        </p:spPr>
        <p:txBody>
          <a:bodyPr wrap="square" lIns="457200" tIns="228600" rIns="457200" bIns="228600" rtlCol="0" anchor="t" anchorCtr="0">
            <a:noAutofit/>
          </a:bodyPr>
          <a:lstStyle/>
          <a:p>
            <a:pPr>
              <a:spcAft>
                <a:spcPts val="800"/>
              </a:spcAft>
              <a:defRPr/>
            </a:pPr>
            <a:r>
              <a:rPr lang="en-US" sz="2400" b="1" dirty="0">
                <a:solidFill>
                  <a:schemeClr val="bg1"/>
                </a:solidFill>
                <a:latin typeface="Trebuchet MS"/>
                <a:ea typeface="Calibri" panose="020F0502020204030204" pitchFamily="34" charset="0"/>
                <a:cs typeface="Times New Roman"/>
              </a:rPr>
              <a:t>Legislative Workshop</a:t>
            </a:r>
            <a:endParaRPr lang="en-US" sz="2400" b="1" dirty="0">
              <a:solidFill>
                <a:schemeClr val="bg1"/>
              </a:solidFill>
              <a:latin typeface="Trebuchet MS"/>
              <a:ea typeface="Calibri" panose="020F0502020204030204" pitchFamily="34" charset="0"/>
              <a:cs typeface="Times New Roman" panose="02020603050405020304" pitchFamily="18" charset="0"/>
            </a:endParaRPr>
          </a:p>
          <a:p>
            <a:pPr>
              <a:lnSpc>
                <a:spcPct val="107000"/>
              </a:lnSpc>
              <a:spcAft>
                <a:spcPts val="800"/>
              </a:spcAft>
              <a:defRPr/>
            </a:pPr>
            <a:r>
              <a:rPr lang="en-US" sz="2000" dirty="0">
                <a:solidFill>
                  <a:schemeClr val="bg1"/>
                </a:solidFill>
                <a:latin typeface="Trebuchet MS"/>
                <a:ea typeface="+mn-lt"/>
                <a:cs typeface="+mn-lt"/>
              </a:rPr>
              <a:t>An annual professional development event to educate Guardsmen, Congressional Action Contact Officers (CACOs), and National Guard State Association POCs on National Guard issues in Congress and the Department of Defense.</a:t>
            </a:r>
          </a:p>
        </p:txBody>
      </p:sp>
      <p:pic>
        <p:nvPicPr>
          <p:cNvPr id="15" name="Picture 14" descr="A large building&#10;&#10;Description automatically generated">
            <a:extLst>
              <a:ext uri="{FF2B5EF4-FFF2-40B4-BE49-F238E27FC236}">
                <a16:creationId xmlns:a16="http://schemas.microsoft.com/office/drawing/2014/main" id="{DE428244-96C2-4970-B92D-A175DAC48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643" y="1915146"/>
            <a:ext cx="1757393" cy="1979046"/>
          </a:xfrm>
          <a:prstGeom prst="rect">
            <a:avLst/>
          </a:prstGeom>
        </p:spPr>
      </p:pic>
    </p:spTree>
    <p:extLst>
      <p:ext uri="{BB962C8B-B14F-4D97-AF65-F5344CB8AC3E}">
        <p14:creationId xmlns:p14="http://schemas.microsoft.com/office/powerpoint/2010/main" val="4256453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Publications</a:t>
            </a:r>
          </a:p>
        </p:txBody>
      </p:sp>
      <p:pic>
        <p:nvPicPr>
          <p:cNvPr id="3" name="Picture 6" descr="A close up of a sign&#10;&#10;Description automatically generated">
            <a:extLst>
              <a:ext uri="{FF2B5EF4-FFF2-40B4-BE49-F238E27FC236}">
                <a16:creationId xmlns:a16="http://schemas.microsoft.com/office/drawing/2014/main" id="{D25F9ABC-91F8-4851-8227-ECFD1D9B2630}"/>
              </a:ext>
            </a:extLst>
          </p:cNvPr>
          <p:cNvPicPr>
            <a:picLocks noChangeAspect="1"/>
          </p:cNvPicPr>
          <p:nvPr/>
        </p:nvPicPr>
        <p:blipFill>
          <a:blip r:embed="rId4"/>
          <a:stretch>
            <a:fillRect/>
          </a:stretch>
        </p:blipFill>
        <p:spPr>
          <a:xfrm>
            <a:off x="1617604" y="1682144"/>
            <a:ext cx="3166667" cy="412236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CE4985F-222C-47BC-8386-3680FC4DDE1B}"/>
              </a:ext>
            </a:extLst>
          </p:cNvPr>
          <p:cNvPicPr>
            <a:picLocks noChangeAspect="1"/>
          </p:cNvPicPr>
          <p:nvPr/>
        </p:nvPicPr>
        <p:blipFill>
          <a:blip r:embed="rId5"/>
          <a:stretch>
            <a:fillRect/>
          </a:stretch>
        </p:blipFill>
        <p:spPr>
          <a:xfrm>
            <a:off x="-446671" y="3204680"/>
            <a:ext cx="3670846" cy="3660119"/>
          </a:xfrm>
          <a:prstGeom prst="rect">
            <a:avLst/>
          </a:prstGeom>
        </p:spPr>
      </p:pic>
      <p:sp>
        <p:nvSpPr>
          <p:cNvPr id="5" name="TextBox 4">
            <a:extLst>
              <a:ext uri="{FF2B5EF4-FFF2-40B4-BE49-F238E27FC236}">
                <a16:creationId xmlns:a16="http://schemas.microsoft.com/office/drawing/2014/main" id="{012813E1-0D6C-4C98-95E0-BAA7BDA8D170}"/>
              </a:ext>
            </a:extLst>
          </p:cNvPr>
          <p:cNvSpPr txBox="1"/>
          <p:nvPr/>
        </p:nvSpPr>
        <p:spPr>
          <a:xfrm>
            <a:off x="4980215" y="1604253"/>
            <a:ext cx="6373586" cy="5032147"/>
          </a:xfrm>
          <a:prstGeom prst="rect">
            <a:avLst/>
          </a:prstGeom>
          <a:noFill/>
        </p:spPr>
        <p:txBody>
          <a:bodyPr wrap="square" rtlCol="0" anchor="t">
            <a:spAutoFit/>
          </a:bodyPr>
          <a:lstStyle/>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NATIONAL GUARD Magazine</a:t>
            </a:r>
            <a:endParaRPr lang="en-US" sz="2400" b="1" dirty="0">
              <a:solidFill>
                <a:schemeClr val="bg1"/>
              </a:solidFill>
              <a:latin typeface="Trebuchet MS"/>
              <a:ea typeface="Verdana" panose="020B0604030504040204" pitchFamily="34" charset="0"/>
              <a:cs typeface="Verdana" panose="020B0604030504040204" pitchFamily="34" charset="0"/>
            </a:endParaRPr>
          </a:p>
          <a:p>
            <a:pPr marL="640080" indent="-457200">
              <a:buSzPct val="125000"/>
              <a:buFont typeface="Arial"/>
              <a:buChar char="•"/>
              <a:tabLst>
                <a:tab pos="228600" algn="l"/>
              </a:tabLst>
              <a:defRPr/>
            </a:pPr>
            <a:r>
              <a:rPr lang="en-US" sz="2000" dirty="0">
                <a:solidFill>
                  <a:schemeClr val="bg1"/>
                </a:solidFill>
                <a:latin typeface="Trebuchet MS"/>
                <a:ea typeface="Verdana"/>
                <a:cs typeface="Calibri"/>
              </a:rPr>
              <a:t>Focuses on insight and analysis </a:t>
            </a:r>
            <a:endParaRPr lang="en-US" sz="2000" dirty="0">
              <a:solidFill>
                <a:schemeClr val="bg1"/>
              </a:solidFill>
              <a:latin typeface="Trebuchet MS"/>
              <a:ea typeface="+mn-lt"/>
              <a:cs typeface="+mn-lt"/>
            </a:endParaRPr>
          </a:p>
          <a:p>
            <a:pPr marL="640080" indent="-457200">
              <a:spcAft>
                <a:spcPts val="1000"/>
              </a:spcAft>
              <a:buSzPct val="125000"/>
              <a:buFont typeface="Arial"/>
              <a:buChar char="•"/>
              <a:tabLst>
                <a:tab pos="228600" algn="l"/>
              </a:tabLst>
              <a:defRPr/>
            </a:pPr>
            <a:r>
              <a:rPr lang="en-US" sz="2000" dirty="0">
                <a:solidFill>
                  <a:schemeClr val="bg1"/>
                </a:solidFill>
                <a:latin typeface="Trebuchet MS"/>
                <a:ea typeface="Verdana"/>
                <a:cs typeface="Calibri"/>
              </a:rPr>
              <a:t>Interviews with key leaders</a:t>
            </a:r>
          </a:p>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Washington Report</a:t>
            </a:r>
          </a:p>
          <a:p>
            <a:pPr marL="640080" indent="-457200">
              <a:spcAft>
                <a:spcPts val="1000"/>
              </a:spcAft>
              <a:buSzPct val="125000"/>
              <a:buFont typeface="Arial"/>
              <a:buChar char="•"/>
              <a:tabLst>
                <a:tab pos="228600" algn="l"/>
              </a:tabLst>
              <a:defRPr/>
            </a:pPr>
            <a:r>
              <a:rPr lang="en-US" sz="2000" dirty="0">
                <a:solidFill>
                  <a:schemeClr val="bg1"/>
                </a:solidFill>
                <a:latin typeface="Trebuchet MS"/>
                <a:ea typeface="Verdana"/>
                <a:cs typeface="Verdana" panose="020B0604030504040204" pitchFamily="34" charset="0"/>
              </a:rPr>
              <a:t>Weekly</a:t>
            </a:r>
            <a:r>
              <a:rPr kumimoji="0" lang="en-US" sz="2000" b="0" i="0" u="none" strike="noStrike" kern="1200" cap="none" spc="0" normalizeH="0" baseline="0" noProof="0" dirty="0">
                <a:ln>
                  <a:noFill/>
                </a:ln>
                <a:solidFill>
                  <a:schemeClr val="bg1"/>
                </a:solidFill>
                <a:effectLst/>
                <a:uLnTx/>
                <a:uFillTx/>
                <a:latin typeface="Trebuchet MS"/>
                <a:ea typeface="Verdana"/>
                <a:cs typeface="Verdana" panose="020B0604030504040204" pitchFamily="34" charset="0"/>
              </a:rPr>
              <a:t> e-newsletter </a:t>
            </a:r>
            <a:r>
              <a:rPr lang="en-US" sz="2000" dirty="0">
                <a:solidFill>
                  <a:schemeClr val="bg1"/>
                </a:solidFill>
                <a:latin typeface="Trebuchet MS"/>
                <a:ea typeface="Verdana"/>
                <a:cs typeface="Verdana" panose="020B0604030504040204" pitchFamily="34" charset="0"/>
              </a:rPr>
              <a:t>with news</a:t>
            </a:r>
            <a:r>
              <a:rPr kumimoji="0" lang="en-US" sz="2000" b="0" i="0" u="none" strike="noStrike" kern="1200" cap="none" spc="0" normalizeH="0" baseline="0" noProof="0" dirty="0">
                <a:ln>
                  <a:noFill/>
                </a:ln>
                <a:solidFill>
                  <a:schemeClr val="bg1"/>
                </a:solidFill>
                <a:effectLst/>
                <a:uLnTx/>
                <a:uFillTx/>
                <a:latin typeface="Trebuchet MS"/>
                <a:ea typeface="Verdana"/>
                <a:cs typeface="Verdana" panose="020B0604030504040204" pitchFamily="34" charset="0"/>
              </a:rPr>
              <a:t> from Washington affecting the Guard</a:t>
            </a:r>
            <a:endParaRPr lang="en-US" sz="2000" b="0" i="0" u="none" strike="noStrike" kern="1200" cap="none" spc="0" normalizeH="0" baseline="0" noProof="0" dirty="0">
              <a:ln>
                <a:noFill/>
              </a:ln>
              <a:solidFill>
                <a:schemeClr val="bg1"/>
              </a:solidFill>
              <a:effectLst/>
              <a:uLnTx/>
              <a:uFillTx/>
              <a:latin typeface="Trebuchet MS"/>
              <a:ea typeface="Verdana"/>
              <a:cs typeface="Verdana" panose="020B0604030504040204" pitchFamily="34" charset="0"/>
            </a:endParaRPr>
          </a:p>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NGAUS on the Hill</a:t>
            </a:r>
          </a:p>
          <a:p>
            <a:pPr marL="640080" indent="-457200">
              <a:spcAft>
                <a:spcPts val="1000"/>
              </a:spcAft>
              <a:buSzPct val="125000"/>
              <a:buFont typeface="Arial"/>
              <a:buChar char="•"/>
              <a:tabLst>
                <a:tab pos="228600" algn="l"/>
              </a:tabLst>
              <a:defRPr/>
            </a:pPr>
            <a:r>
              <a:rPr lang="en-US" sz="2000" dirty="0">
                <a:solidFill>
                  <a:schemeClr val="bg1"/>
                </a:solidFill>
                <a:latin typeface="Trebuchet MS"/>
                <a:ea typeface="Verdana"/>
                <a:cs typeface="Verdana" panose="020B0604030504040204" pitchFamily="34" charset="0"/>
              </a:rPr>
              <a:t>Monthly update on how the NGAUS Legislative team is working for you on the Hill</a:t>
            </a:r>
          </a:p>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Legislative Analysis</a:t>
            </a:r>
          </a:p>
          <a:p>
            <a:pPr marL="525780" indent="-342900">
              <a:buSzPct val="125000"/>
              <a:buFont typeface="Arial"/>
              <a:buChar char="•"/>
              <a:tabLst>
                <a:tab pos="228600" algn="l"/>
              </a:tabLst>
              <a:defRPr/>
            </a:pPr>
            <a:r>
              <a:rPr lang="en-US" sz="2000" dirty="0">
                <a:solidFill>
                  <a:schemeClr val="bg1"/>
                </a:solidFill>
                <a:latin typeface="Trebuchet MS"/>
                <a:ea typeface="+mn-lt"/>
                <a:cs typeface="+mn-lt"/>
              </a:rPr>
              <a:t>Reviews provisions in defense and veterans legislation to determine impacts on National Guard servicemembers, funding, programs, and issues.</a:t>
            </a:r>
          </a:p>
        </p:txBody>
      </p:sp>
    </p:spTree>
    <p:extLst>
      <p:ext uri="{BB962C8B-B14F-4D97-AF65-F5344CB8AC3E}">
        <p14:creationId xmlns:p14="http://schemas.microsoft.com/office/powerpoint/2010/main" val="4859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Social Media</a:t>
            </a:r>
          </a:p>
        </p:txBody>
      </p:sp>
      <p:pic>
        <p:nvPicPr>
          <p:cNvPr id="7" name="Picture 4" descr="A screenshot of a cell phone&#10;&#10;Description automatically generated">
            <a:extLst>
              <a:ext uri="{FF2B5EF4-FFF2-40B4-BE49-F238E27FC236}">
                <a16:creationId xmlns:a16="http://schemas.microsoft.com/office/drawing/2014/main" id="{FD05574F-A910-431B-A488-A49FF7B2038C}"/>
              </a:ext>
            </a:extLst>
          </p:cNvPr>
          <p:cNvPicPr>
            <a:picLocks noChangeAspect="1"/>
          </p:cNvPicPr>
          <p:nvPr/>
        </p:nvPicPr>
        <p:blipFill>
          <a:blip r:embed="rId4"/>
          <a:stretch>
            <a:fillRect/>
          </a:stretch>
        </p:blipFill>
        <p:spPr>
          <a:xfrm>
            <a:off x="998230" y="1279838"/>
            <a:ext cx="5559287" cy="5570331"/>
          </a:xfrm>
          <a:prstGeom prst="rect">
            <a:avLst/>
          </a:prstGeom>
        </p:spPr>
      </p:pic>
      <p:pic>
        <p:nvPicPr>
          <p:cNvPr id="9" name="Picture 5" descr="A picture containing bird&#10;&#10;Description automatically generated">
            <a:extLst>
              <a:ext uri="{FF2B5EF4-FFF2-40B4-BE49-F238E27FC236}">
                <a16:creationId xmlns:a16="http://schemas.microsoft.com/office/drawing/2014/main" id="{EA0320C9-5248-4C7E-AD1C-34ADBA4E19B1}"/>
              </a:ext>
            </a:extLst>
          </p:cNvPr>
          <p:cNvPicPr>
            <a:picLocks noChangeAspect="1"/>
          </p:cNvPicPr>
          <p:nvPr/>
        </p:nvPicPr>
        <p:blipFill>
          <a:blip r:embed="rId5"/>
          <a:stretch>
            <a:fillRect/>
          </a:stretch>
        </p:blipFill>
        <p:spPr>
          <a:xfrm>
            <a:off x="6281465" y="2440218"/>
            <a:ext cx="841098" cy="852142"/>
          </a:xfrm>
          <a:prstGeom prst="rect">
            <a:avLst/>
          </a:prstGeom>
        </p:spPr>
      </p:pic>
      <p:pic>
        <p:nvPicPr>
          <p:cNvPr id="11" name="Picture 6" descr="A picture containing brick, food&#10;&#10;Description automatically generated">
            <a:extLst>
              <a:ext uri="{FF2B5EF4-FFF2-40B4-BE49-F238E27FC236}">
                <a16:creationId xmlns:a16="http://schemas.microsoft.com/office/drawing/2014/main" id="{138627E4-80E5-43FA-AD4D-55848F88B7E1}"/>
              </a:ext>
            </a:extLst>
          </p:cNvPr>
          <p:cNvPicPr>
            <a:picLocks noChangeAspect="1"/>
          </p:cNvPicPr>
          <p:nvPr/>
        </p:nvPicPr>
        <p:blipFill>
          <a:blip r:embed="rId6"/>
          <a:stretch>
            <a:fillRect/>
          </a:stretch>
        </p:blipFill>
        <p:spPr>
          <a:xfrm>
            <a:off x="6281465" y="4027967"/>
            <a:ext cx="841098" cy="861667"/>
          </a:xfrm>
          <a:prstGeom prst="rect">
            <a:avLst/>
          </a:prstGeom>
        </p:spPr>
      </p:pic>
      <p:pic>
        <p:nvPicPr>
          <p:cNvPr id="13" name="Picture 7" descr="A picture containing drawing&#10;&#10;Description automatically generated">
            <a:extLst>
              <a:ext uri="{FF2B5EF4-FFF2-40B4-BE49-F238E27FC236}">
                <a16:creationId xmlns:a16="http://schemas.microsoft.com/office/drawing/2014/main" id="{215903C5-28E9-4AC6-B81D-E92E4CF718CB}"/>
              </a:ext>
            </a:extLst>
          </p:cNvPr>
          <p:cNvPicPr>
            <a:picLocks noChangeAspect="1"/>
          </p:cNvPicPr>
          <p:nvPr/>
        </p:nvPicPr>
        <p:blipFill>
          <a:blip r:embed="rId7"/>
          <a:stretch>
            <a:fillRect/>
          </a:stretch>
        </p:blipFill>
        <p:spPr>
          <a:xfrm>
            <a:off x="6281465" y="3245136"/>
            <a:ext cx="841098" cy="841098"/>
          </a:xfrm>
          <a:prstGeom prst="rect">
            <a:avLst/>
          </a:prstGeom>
        </p:spPr>
      </p:pic>
      <p:pic>
        <p:nvPicPr>
          <p:cNvPr id="15" name="Picture 8" descr="A picture containing food&#10;&#10;Description automatically generated">
            <a:extLst>
              <a:ext uri="{FF2B5EF4-FFF2-40B4-BE49-F238E27FC236}">
                <a16:creationId xmlns:a16="http://schemas.microsoft.com/office/drawing/2014/main" id="{A20CBDFF-DDCB-4267-8ACA-B036F623FAB4}"/>
              </a:ext>
            </a:extLst>
          </p:cNvPr>
          <p:cNvPicPr>
            <a:picLocks noChangeAspect="1"/>
          </p:cNvPicPr>
          <p:nvPr/>
        </p:nvPicPr>
        <p:blipFill>
          <a:blip r:embed="rId8"/>
          <a:stretch>
            <a:fillRect/>
          </a:stretch>
        </p:blipFill>
        <p:spPr>
          <a:xfrm>
            <a:off x="6281465" y="5626758"/>
            <a:ext cx="841098" cy="841098"/>
          </a:xfrm>
          <a:prstGeom prst="rect">
            <a:avLst/>
          </a:prstGeom>
        </p:spPr>
      </p:pic>
      <p:pic>
        <p:nvPicPr>
          <p:cNvPr id="17" name="Picture 9" descr="A close up of a logo&#10;&#10;Description automatically generated">
            <a:extLst>
              <a:ext uri="{FF2B5EF4-FFF2-40B4-BE49-F238E27FC236}">
                <a16:creationId xmlns:a16="http://schemas.microsoft.com/office/drawing/2014/main" id="{0F7639CF-C87B-44BB-A434-4CEE18F99FB7}"/>
              </a:ext>
            </a:extLst>
          </p:cNvPr>
          <p:cNvPicPr>
            <a:picLocks noChangeAspect="1"/>
          </p:cNvPicPr>
          <p:nvPr/>
        </p:nvPicPr>
        <p:blipFill>
          <a:blip r:embed="rId9"/>
          <a:stretch>
            <a:fillRect/>
          </a:stretch>
        </p:blipFill>
        <p:spPr>
          <a:xfrm>
            <a:off x="6281465" y="1613214"/>
            <a:ext cx="861667" cy="872710"/>
          </a:xfrm>
          <a:prstGeom prst="rect">
            <a:avLst/>
          </a:prstGeom>
        </p:spPr>
      </p:pic>
      <p:pic>
        <p:nvPicPr>
          <p:cNvPr id="19" name="Picture 10" descr="A close up of a device&#10;&#10;Description automatically generated">
            <a:extLst>
              <a:ext uri="{FF2B5EF4-FFF2-40B4-BE49-F238E27FC236}">
                <a16:creationId xmlns:a16="http://schemas.microsoft.com/office/drawing/2014/main" id="{0D7FF7EC-E99B-4629-9EA9-0740540DB175}"/>
              </a:ext>
            </a:extLst>
          </p:cNvPr>
          <p:cNvPicPr>
            <a:picLocks noChangeAspect="1"/>
          </p:cNvPicPr>
          <p:nvPr/>
        </p:nvPicPr>
        <p:blipFill>
          <a:blip r:embed="rId10"/>
          <a:stretch>
            <a:fillRect/>
          </a:stretch>
        </p:blipFill>
        <p:spPr>
          <a:xfrm>
            <a:off x="6281465" y="4832884"/>
            <a:ext cx="861667" cy="852142"/>
          </a:xfrm>
          <a:prstGeom prst="rect">
            <a:avLst/>
          </a:prstGeom>
        </p:spPr>
      </p:pic>
      <p:sp>
        <p:nvSpPr>
          <p:cNvPr id="21" name="TextBox 20">
            <a:extLst>
              <a:ext uri="{FF2B5EF4-FFF2-40B4-BE49-F238E27FC236}">
                <a16:creationId xmlns:a16="http://schemas.microsoft.com/office/drawing/2014/main" id="{BB9D80BA-E6D1-49D4-832B-916085FC773B}"/>
              </a:ext>
            </a:extLst>
          </p:cNvPr>
          <p:cNvSpPr txBox="1"/>
          <p:nvPr/>
        </p:nvSpPr>
        <p:spPr>
          <a:xfrm>
            <a:off x="7014832" y="3405344"/>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B4B019E6-A9C1-4B6A-8881-0FC4C7E118C0}"/>
              </a:ext>
            </a:extLst>
          </p:cNvPr>
          <p:cNvSpPr txBox="1"/>
          <p:nvPr/>
        </p:nvSpPr>
        <p:spPr>
          <a:xfrm>
            <a:off x="7014832" y="4201980"/>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1FA4B6A2-736D-4B20-8E67-3BF7A208789F}"/>
              </a:ext>
            </a:extLst>
          </p:cNvPr>
          <p:cNvSpPr txBox="1"/>
          <p:nvPr/>
        </p:nvSpPr>
        <p:spPr>
          <a:xfrm>
            <a:off x="7014831" y="4998616"/>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D8882213-6CD4-4977-B00F-0E43C8BCA319}"/>
              </a:ext>
            </a:extLst>
          </p:cNvPr>
          <p:cNvSpPr txBox="1"/>
          <p:nvPr/>
        </p:nvSpPr>
        <p:spPr>
          <a:xfrm>
            <a:off x="7014832" y="2608707"/>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D40829E1-D72E-40D2-BEAF-8122BC0A46BD}"/>
              </a:ext>
            </a:extLst>
          </p:cNvPr>
          <p:cNvSpPr txBox="1"/>
          <p:nvPr/>
        </p:nvSpPr>
        <p:spPr>
          <a:xfrm>
            <a:off x="7014831" y="1788980"/>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@NGAUS.hq</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id="{99A6AF5E-93EE-42B2-BABA-0F2DF7CC2627}"/>
              </a:ext>
            </a:extLst>
          </p:cNvPr>
          <p:cNvSpPr txBox="1"/>
          <p:nvPr/>
        </p:nvSpPr>
        <p:spPr>
          <a:xfrm>
            <a:off x="7014832" y="5783707"/>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047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Insurance Supplements</a:t>
            </a:r>
          </a:p>
        </p:txBody>
      </p:sp>
      <p:sp>
        <p:nvSpPr>
          <p:cNvPr id="3" name="TextBox 2">
            <a:extLst>
              <a:ext uri="{FF2B5EF4-FFF2-40B4-BE49-F238E27FC236}">
                <a16:creationId xmlns:a16="http://schemas.microsoft.com/office/drawing/2014/main" id="{78F6F444-D519-4059-8D21-022DD7BB37AB}"/>
              </a:ext>
            </a:extLst>
          </p:cNvPr>
          <p:cNvSpPr txBox="1"/>
          <p:nvPr/>
        </p:nvSpPr>
        <p:spPr>
          <a:xfrm>
            <a:off x="4334911" y="1578411"/>
            <a:ext cx="7348002" cy="4785926"/>
          </a:xfrm>
          <a:prstGeom prst="rect">
            <a:avLst/>
          </a:prstGeom>
          <a:noFill/>
        </p:spPr>
        <p:txBody>
          <a:bodyPr wrap="square" rtlCol="0" anchor="t">
            <a:spAutoFit/>
          </a:bodyPr>
          <a:lstStyle/>
          <a:p>
            <a:pPr lvl="1">
              <a:buSzPct val="125000"/>
              <a:tabLst>
                <a:tab pos="228600" algn="l"/>
              </a:tabLst>
              <a:defRPr/>
            </a:pPr>
            <a:r>
              <a:rPr lang="en-US" sz="2400" b="1" dirty="0">
                <a:solidFill>
                  <a:schemeClr val="bg1"/>
                </a:solidFill>
                <a:latin typeface="Trebuchet MS"/>
                <a:ea typeface="+mn-lt"/>
                <a:cs typeface="+mn-lt"/>
              </a:rPr>
              <a:t>Accidental Death and Dismemberment (AD&amp;D) Insurance</a:t>
            </a:r>
            <a:endParaRPr lang="en-US" sz="2400" b="1" dirty="0">
              <a:solidFill>
                <a:schemeClr val="bg1"/>
              </a:solidFill>
              <a:latin typeface="Trebuchet MS"/>
              <a:ea typeface="Verdana"/>
              <a:cs typeface="Calibri"/>
            </a:endParaRPr>
          </a:p>
          <a:p>
            <a:pPr lvl="2">
              <a:spcAft>
                <a:spcPts val="1000"/>
              </a:spcAft>
              <a:buSzPct val="125000"/>
              <a:tabLst>
                <a:tab pos="228600" algn="l"/>
              </a:tabLst>
              <a:defRPr/>
            </a:pPr>
            <a:r>
              <a:rPr lang="en-US" sz="2000" dirty="0">
                <a:solidFill>
                  <a:schemeClr val="bg1"/>
                </a:solidFill>
                <a:latin typeface="Trebuchet MS"/>
                <a:ea typeface="+mn-lt"/>
                <a:cs typeface="+mn-lt"/>
              </a:rPr>
              <a:t>NGAUS members have an accidental death and dismemberment benefit at no extra cost.</a:t>
            </a:r>
            <a:endParaRPr lang="en-US" sz="2000" dirty="0">
              <a:solidFill>
                <a:schemeClr val="bg1"/>
              </a:solidFill>
              <a:latin typeface="Trebuchet MS"/>
              <a:cs typeface="Calibri" panose="020F0502020204030204"/>
            </a:endParaRPr>
          </a:p>
          <a:p>
            <a:pPr lvl="1">
              <a:buSzPct val="125000"/>
              <a:tabLst>
                <a:tab pos="228600" algn="l"/>
              </a:tabLst>
              <a:defRPr/>
            </a:pPr>
            <a:r>
              <a:rPr lang="en-US" sz="2400" b="1" dirty="0">
                <a:solidFill>
                  <a:schemeClr val="bg1"/>
                </a:solidFill>
                <a:latin typeface="Trebuchet MS"/>
                <a:ea typeface="+mn-lt"/>
                <a:cs typeface="+mn-lt"/>
              </a:rPr>
              <a:t>Technicians Insurance</a:t>
            </a:r>
            <a:endParaRPr lang="en-US" sz="2400" b="1" dirty="0">
              <a:solidFill>
                <a:schemeClr val="bg1"/>
              </a:solidFill>
              <a:latin typeface="Trebuchet MS"/>
              <a:cs typeface="Calibri" panose="020F0502020204030204"/>
            </a:endParaRPr>
          </a:p>
          <a:p>
            <a:pPr lvl="2">
              <a:spcAft>
                <a:spcPts val="1000"/>
              </a:spcAft>
              <a:buSzPct val="125000"/>
              <a:tabLst>
                <a:tab pos="228600" algn="l"/>
              </a:tabLst>
              <a:defRPr/>
            </a:pPr>
            <a:r>
              <a:rPr lang="en-US" sz="2000" dirty="0">
                <a:solidFill>
                  <a:schemeClr val="bg1"/>
                </a:solidFill>
                <a:latin typeface="Trebuchet MS"/>
                <a:ea typeface="+mn-lt"/>
                <a:cs typeface="+mn-lt"/>
              </a:rPr>
              <a:t>Available at an affordable rate to National Guard technicians under the age of 65.</a:t>
            </a:r>
            <a:endParaRPr lang="en-US" sz="2000" dirty="0">
              <a:solidFill>
                <a:schemeClr val="bg1"/>
              </a:solidFill>
              <a:latin typeface="Trebuchet MS"/>
              <a:cs typeface="Calibri" panose="020F0502020204030204"/>
            </a:endParaRPr>
          </a:p>
          <a:p>
            <a:pPr lvl="1">
              <a:buSzPct val="125000"/>
              <a:tabLst>
                <a:tab pos="228600" algn="l"/>
              </a:tabLst>
              <a:defRPr/>
            </a:pPr>
            <a:r>
              <a:rPr lang="en-US" sz="2400" b="1" dirty="0">
                <a:solidFill>
                  <a:schemeClr val="bg1"/>
                </a:solidFill>
                <a:latin typeface="Trebuchet MS"/>
                <a:ea typeface="+mn-lt"/>
                <a:cs typeface="+mn-lt"/>
              </a:rPr>
              <a:t>Preferred Vision Care Plan</a:t>
            </a:r>
            <a:endParaRPr lang="en-US" sz="2400" b="1" dirty="0">
              <a:solidFill>
                <a:schemeClr val="bg1"/>
              </a:solidFill>
              <a:latin typeface="Trebuchet MS"/>
              <a:cs typeface="Calibri" panose="020F0502020204030204"/>
            </a:endParaRPr>
          </a:p>
          <a:p>
            <a:pPr lvl="2">
              <a:spcAft>
                <a:spcPts val="1000"/>
              </a:spcAft>
              <a:buSzPct val="125000"/>
              <a:tabLst>
                <a:tab pos="228600" algn="l"/>
              </a:tabLst>
              <a:defRPr/>
            </a:pPr>
            <a:r>
              <a:rPr lang="en-US" sz="2000" dirty="0">
                <a:solidFill>
                  <a:schemeClr val="bg1"/>
                </a:solidFill>
                <a:latin typeface="Trebuchet MS"/>
                <a:ea typeface="+mn-lt"/>
                <a:cs typeface="+mn-lt"/>
              </a:rPr>
              <a:t>At the low cost of $15 per year, NGAUS members, Guard retirees, Guard employees and their household are eligible for the Preferred Vision Care (PVC) plan.</a:t>
            </a:r>
            <a:endParaRPr lang="en-US" sz="2000" dirty="0">
              <a:solidFill>
                <a:schemeClr val="bg1"/>
              </a:solidFill>
              <a:latin typeface="Trebuchet MS"/>
              <a:cs typeface="Calibri" panose="020F0502020204030204"/>
            </a:endParaRPr>
          </a:p>
          <a:p>
            <a:pPr lvl="1">
              <a:buSzPct val="125000"/>
              <a:tabLst>
                <a:tab pos="228600" algn="l"/>
              </a:tabLst>
              <a:defRPr/>
            </a:pPr>
            <a:r>
              <a:rPr lang="en-US" sz="2400" b="1" dirty="0">
                <a:solidFill>
                  <a:schemeClr val="bg1"/>
                </a:solidFill>
                <a:latin typeface="Trebuchet MS"/>
                <a:ea typeface="+mn-lt"/>
                <a:cs typeface="+mn-lt"/>
              </a:rPr>
              <a:t>Term Life Insurance</a:t>
            </a:r>
            <a:endParaRPr lang="en-US" sz="2400" dirty="0">
              <a:solidFill>
                <a:schemeClr val="bg1"/>
              </a:solidFill>
              <a:latin typeface="Trebuchet MS"/>
              <a:ea typeface="+mn-lt"/>
              <a:cs typeface="+mn-lt"/>
            </a:endParaRPr>
          </a:p>
          <a:p>
            <a:pPr lvl="2">
              <a:buSzPct val="125000"/>
              <a:tabLst>
                <a:tab pos="228600" algn="l"/>
              </a:tabLst>
              <a:defRPr/>
            </a:pPr>
            <a:r>
              <a:rPr lang="en-US" sz="2000" dirty="0">
                <a:solidFill>
                  <a:schemeClr val="bg1"/>
                </a:solidFill>
                <a:latin typeface="Trebuchet MS"/>
                <a:ea typeface="+mn-lt"/>
                <a:cs typeface="+mn-lt"/>
              </a:rPr>
              <a:t>NGAUS member/spouse under 65 can apply.</a:t>
            </a:r>
            <a:endParaRPr lang="en-US" sz="2000" dirty="0">
              <a:solidFill>
                <a:schemeClr val="bg1"/>
              </a:solidFill>
              <a:latin typeface="Trebuchet MS"/>
              <a:cs typeface="Calibri" panose="020F0502020204030204"/>
            </a:endParaRPr>
          </a:p>
        </p:txBody>
      </p:sp>
      <p:pic>
        <p:nvPicPr>
          <p:cNvPr id="4" name="Picture 4" descr="A picture containing outdoor, person, road, grass&#10;&#10;Description automatically generated">
            <a:extLst>
              <a:ext uri="{FF2B5EF4-FFF2-40B4-BE49-F238E27FC236}">
                <a16:creationId xmlns:a16="http://schemas.microsoft.com/office/drawing/2014/main" id="{64EC130F-BD37-4287-B077-2284422E65C9}"/>
              </a:ext>
            </a:extLst>
          </p:cNvPr>
          <p:cNvPicPr>
            <a:picLocks noChangeAspect="1"/>
          </p:cNvPicPr>
          <p:nvPr/>
        </p:nvPicPr>
        <p:blipFill rotWithShape="1">
          <a:blip r:embed="rId4"/>
          <a:srcRect l="8031" r="27151" b="286"/>
          <a:stretch/>
        </p:blipFill>
        <p:spPr>
          <a:xfrm>
            <a:off x="406401" y="2051411"/>
            <a:ext cx="3918409" cy="4013647"/>
          </a:xfrm>
          <a:prstGeom prst="rect">
            <a:avLst/>
          </a:prstGeom>
        </p:spPr>
      </p:pic>
    </p:spTree>
    <p:extLst>
      <p:ext uri="{BB962C8B-B14F-4D97-AF65-F5344CB8AC3E}">
        <p14:creationId xmlns:p14="http://schemas.microsoft.com/office/powerpoint/2010/main" val="376593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Getting Involved</a:t>
            </a:r>
          </a:p>
        </p:txBody>
      </p:sp>
    </p:spTree>
    <p:extLst>
      <p:ext uri="{BB962C8B-B14F-4D97-AF65-F5344CB8AC3E}">
        <p14:creationId xmlns:p14="http://schemas.microsoft.com/office/powerpoint/2010/main" val="363019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Time to Serve</a:t>
            </a:r>
          </a:p>
        </p:txBody>
      </p:sp>
      <p:sp>
        <p:nvSpPr>
          <p:cNvPr id="6" name="Rectangle 5">
            <a:extLst>
              <a:ext uri="{FF2B5EF4-FFF2-40B4-BE49-F238E27FC236}">
                <a16:creationId xmlns:a16="http://schemas.microsoft.com/office/drawing/2014/main" id="{F2807D3A-CFB2-4D8F-BC67-E47B79939D7E}"/>
              </a:ext>
            </a:extLst>
          </p:cNvPr>
          <p:cNvSpPr/>
          <p:nvPr/>
        </p:nvSpPr>
        <p:spPr>
          <a:xfrm>
            <a:off x="6248401" y="1775608"/>
            <a:ext cx="5310887" cy="4056969"/>
          </a:xfrm>
          <a:prstGeom prst="rect">
            <a:avLst/>
          </a:prstGeom>
          <a:ln>
            <a:noFill/>
            <a:prstDash val="sysDot"/>
          </a:ln>
        </p:spPr>
        <p:txBody>
          <a:bodyPr wrap="square" anchor="t">
            <a:noAutofit/>
          </a:bodyPr>
          <a:lstStyle/>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Serve on a committee at the state or national level</a:t>
            </a:r>
            <a:endParaRPr lang="en-US" sz="2400" dirty="0">
              <a:solidFill>
                <a:schemeClr val="bg1"/>
              </a:solidFill>
              <a:cs typeface="Calibri" panose="020F0502020204030204"/>
            </a:endParaRP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Serve on the Board of Directors at the state or national level</a:t>
            </a: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Serve on a task force at the state or national level</a:t>
            </a: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Start a committee your state does not currently have</a:t>
            </a: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Create a community through social media</a:t>
            </a:r>
          </a:p>
        </p:txBody>
      </p:sp>
      <p:pic>
        <p:nvPicPr>
          <p:cNvPr id="13" name="Picture 12" descr="A group of people standing around a plane&#10;&#10;Description automatically generated">
            <a:extLst>
              <a:ext uri="{FF2B5EF4-FFF2-40B4-BE49-F238E27FC236}">
                <a16:creationId xmlns:a16="http://schemas.microsoft.com/office/drawing/2014/main" id="{FE929119-1252-4391-AFBA-8D7D75016133}"/>
              </a:ext>
            </a:extLst>
          </p:cNvPr>
          <p:cNvPicPr>
            <a:picLocks noChangeAspect="1"/>
          </p:cNvPicPr>
          <p:nvPr/>
        </p:nvPicPr>
        <p:blipFill rotWithShape="1">
          <a:blip r:embed="rId4">
            <a:extLst>
              <a:ext uri="{28A0092B-C50C-407E-A947-70E740481C1C}">
                <a14:useLocalDpi xmlns:a14="http://schemas.microsoft.com/office/drawing/2010/main" val="0"/>
              </a:ext>
            </a:extLst>
          </a:blip>
          <a:srcRect r="17356"/>
          <a:stretch/>
        </p:blipFill>
        <p:spPr>
          <a:xfrm>
            <a:off x="408437" y="1575376"/>
            <a:ext cx="5535164" cy="4457434"/>
          </a:xfrm>
          <a:prstGeom prst="rect">
            <a:avLst/>
          </a:prstGeom>
        </p:spPr>
      </p:pic>
      <p:pic>
        <p:nvPicPr>
          <p:cNvPr id="5" name="Picture 4" descr="A group of people standing in front of a crowd&#10;&#10;Description automatically generated">
            <a:extLst>
              <a:ext uri="{FF2B5EF4-FFF2-40B4-BE49-F238E27FC236}">
                <a16:creationId xmlns:a16="http://schemas.microsoft.com/office/drawing/2014/main" id="{120EFFD5-6832-4FD2-AB12-17837D52748D}"/>
              </a:ext>
            </a:extLst>
          </p:cNvPr>
          <p:cNvPicPr>
            <a:picLocks noChangeAspect="1"/>
          </p:cNvPicPr>
          <p:nvPr/>
        </p:nvPicPr>
        <p:blipFill rotWithShape="1">
          <a:blip r:embed="rId5">
            <a:extLst>
              <a:ext uri="{28A0092B-C50C-407E-A947-70E740481C1C}">
                <a14:useLocalDpi xmlns:a14="http://schemas.microsoft.com/office/drawing/2010/main" val="0"/>
              </a:ext>
            </a:extLst>
          </a:blip>
          <a:srcRect l="31265" t="43162" r="21868"/>
          <a:stretch/>
        </p:blipFill>
        <p:spPr>
          <a:xfrm>
            <a:off x="408437" y="1575376"/>
            <a:ext cx="5535164" cy="4475197"/>
          </a:xfrm>
          <a:prstGeom prst="rect">
            <a:avLst/>
          </a:prstGeom>
        </p:spPr>
      </p:pic>
    </p:spTree>
    <p:extLst>
      <p:ext uri="{BB962C8B-B14F-4D97-AF65-F5344CB8AC3E}">
        <p14:creationId xmlns:p14="http://schemas.microsoft.com/office/powerpoint/2010/main" val="129316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Make a Difference</a:t>
            </a:r>
          </a:p>
        </p:txBody>
      </p:sp>
      <p:sp>
        <p:nvSpPr>
          <p:cNvPr id="6" name="TextBox 5">
            <a:extLst>
              <a:ext uri="{FF2B5EF4-FFF2-40B4-BE49-F238E27FC236}">
                <a16:creationId xmlns:a16="http://schemas.microsoft.com/office/drawing/2014/main" id="{475F7F71-4D8A-4512-A71F-532F2E7D95B5}"/>
              </a:ext>
            </a:extLst>
          </p:cNvPr>
          <p:cNvSpPr txBox="1"/>
          <p:nvPr/>
        </p:nvSpPr>
        <p:spPr>
          <a:xfrm>
            <a:off x="1163619" y="1712745"/>
            <a:ext cx="9873605" cy="4442242"/>
          </a:xfrm>
          <a:prstGeom prst="rect">
            <a:avLst/>
          </a:prstGeom>
          <a:noFill/>
        </p:spPr>
        <p:txBody>
          <a:bodyPr wrap="square" rtlCol="0" anchor="t">
            <a:spAutoFit/>
          </a:bodyPr>
          <a:lstStyle/>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Calibri" panose="020F0502020204030204"/>
              </a:rPr>
              <a:t>Write to Congress</a:t>
            </a:r>
            <a:endParaRPr lang="en-US" dirty="0">
              <a:solidFill>
                <a:schemeClr val="bg1"/>
              </a:solidFill>
              <a:latin typeface="Trebuchet MS"/>
              <a:cs typeface="Calibri" panose="020F0502020204030204"/>
            </a:endParaRPr>
          </a:p>
          <a:p>
            <a:pPr lvl="2" indent="-274320">
              <a:spcAft>
                <a:spcPts val="20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NGAUS provides a tool to write directly to your representative about issues | </a:t>
            </a:r>
            <a:r>
              <a:rPr lang="en-US" sz="2400" dirty="0">
                <a:solidFill>
                  <a:schemeClr val="bg1"/>
                </a:solidFill>
                <a:latin typeface="Trebuchet MS"/>
                <a:ea typeface="+mn-lt"/>
                <a:cs typeface="+mn-lt"/>
                <a:hlinkClick r:id="rId4">
                  <a:extLst>
                    <a:ext uri="{A12FA001-AC4F-418D-AE19-62706E023703}">
                      <ahyp:hlinkClr xmlns:ahyp="http://schemas.microsoft.com/office/drawing/2018/hyperlinkcolor" xmlns="" val="tx"/>
                    </a:ext>
                  </a:extLst>
                </a:hlinkClick>
              </a:rPr>
              <a:t>www.ngaus.org/legislation/write-congress</a:t>
            </a:r>
            <a:endParaRPr lang="en-US" sz="2400" dirty="0">
              <a:solidFill>
                <a:schemeClr val="bg1"/>
              </a:solidFill>
              <a:latin typeface="Trebuchet MS"/>
              <a:ea typeface="+mn-lt"/>
              <a:cs typeface="+mn-lt"/>
            </a:endParaRPr>
          </a:p>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mn-lt"/>
              </a:rPr>
              <a:t>Begin learning about issues that have been taken to representatives at the state and national levels</a:t>
            </a:r>
          </a:p>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mn-lt"/>
              </a:rPr>
              <a:t>Work with your state association to develop resolutions</a:t>
            </a:r>
          </a:p>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mn-lt"/>
              </a:rPr>
              <a:t>Create a white paper or use a NGAUS white paper and begin making connections with representatives</a:t>
            </a:r>
          </a:p>
        </p:txBody>
      </p:sp>
    </p:spTree>
    <p:extLst>
      <p:ext uri="{BB962C8B-B14F-4D97-AF65-F5344CB8AC3E}">
        <p14:creationId xmlns:p14="http://schemas.microsoft.com/office/powerpoint/2010/main" val="88954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Learn and Teach</a:t>
            </a:r>
          </a:p>
        </p:txBody>
      </p:sp>
      <p:sp>
        <p:nvSpPr>
          <p:cNvPr id="3" name="TextBox 2">
            <a:extLst>
              <a:ext uri="{FF2B5EF4-FFF2-40B4-BE49-F238E27FC236}">
                <a16:creationId xmlns:a16="http://schemas.microsoft.com/office/drawing/2014/main" id="{8A454333-57D9-4060-B54D-36C7C0A41072}"/>
              </a:ext>
            </a:extLst>
          </p:cNvPr>
          <p:cNvSpPr txBox="1"/>
          <p:nvPr/>
        </p:nvSpPr>
        <p:spPr>
          <a:xfrm>
            <a:off x="3249572" y="1555838"/>
            <a:ext cx="8294728" cy="4914166"/>
          </a:xfrm>
          <a:prstGeom prst="rect">
            <a:avLst/>
          </a:prstGeom>
          <a:noFill/>
        </p:spPr>
        <p:txBody>
          <a:bodyPr wrap="square" rtlCol="0" anchor="t">
            <a:spAutoFit/>
          </a:bodyPr>
          <a:lstStyle/>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Attend the officer professional development at the NGAUS General Conference &amp; Exhibition</a:t>
            </a:r>
            <a:endParaRPr lang="en-US" dirty="0">
              <a:solidFill>
                <a:schemeClr val="bg1"/>
              </a:solidFill>
            </a:endParaRP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Develop and expand membership at your state association</a:t>
            </a: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Recognize a fellow Guardsman for a NGAUS Award</a:t>
            </a: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Inform other Guardsmen about what NGAUS and National Guard State Associations do for them</a:t>
            </a: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NGAUS provides membership informational tools to help with educating others</a:t>
            </a:r>
          </a:p>
        </p:txBody>
      </p:sp>
      <p:pic>
        <p:nvPicPr>
          <p:cNvPr id="5" name="Picture 4">
            <a:extLst>
              <a:ext uri="{FF2B5EF4-FFF2-40B4-BE49-F238E27FC236}">
                <a16:creationId xmlns:a16="http://schemas.microsoft.com/office/drawing/2014/main" id="{503A5980-F641-4F45-809A-1A688F0DE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31" y="1697640"/>
            <a:ext cx="1474729" cy="4315627"/>
          </a:xfrm>
          <a:prstGeom prst="rect">
            <a:avLst/>
          </a:prstGeom>
        </p:spPr>
      </p:pic>
      <p:pic>
        <p:nvPicPr>
          <p:cNvPr id="9" name="Picture 8">
            <a:extLst>
              <a:ext uri="{FF2B5EF4-FFF2-40B4-BE49-F238E27FC236}">
                <a16:creationId xmlns:a16="http://schemas.microsoft.com/office/drawing/2014/main" id="{21DDB221-A970-4B74-A50F-654C7EEC8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465"/>
          <a:stretch/>
        </p:blipFill>
        <p:spPr>
          <a:xfrm>
            <a:off x="1366024" y="2012307"/>
            <a:ext cx="1655201" cy="3929973"/>
          </a:xfrm>
          <a:prstGeom prst="rect">
            <a:avLst/>
          </a:prstGeom>
        </p:spPr>
      </p:pic>
    </p:spTree>
    <p:extLst>
      <p:ext uri="{BB962C8B-B14F-4D97-AF65-F5344CB8AC3E}">
        <p14:creationId xmlns:p14="http://schemas.microsoft.com/office/powerpoint/2010/main" val="127123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Learn and Teach</a:t>
            </a:r>
          </a:p>
        </p:txBody>
      </p:sp>
      <p:pic>
        <p:nvPicPr>
          <p:cNvPr id="4" name="Picture 4" descr="A screenshot of a computer&#10;&#10;Description automatically generated">
            <a:extLst>
              <a:ext uri="{FF2B5EF4-FFF2-40B4-BE49-F238E27FC236}">
                <a16:creationId xmlns:a16="http://schemas.microsoft.com/office/drawing/2014/main" id="{1FCDDBEA-700A-4BCD-9D2E-BCD7DF56B8FE}"/>
              </a:ext>
            </a:extLst>
          </p:cNvPr>
          <p:cNvPicPr>
            <a:picLocks noChangeAspect="1"/>
          </p:cNvPicPr>
          <p:nvPr/>
        </p:nvPicPr>
        <p:blipFill>
          <a:blip r:embed="rId4"/>
          <a:stretch>
            <a:fillRect/>
          </a:stretch>
        </p:blipFill>
        <p:spPr>
          <a:xfrm>
            <a:off x="254758" y="1517450"/>
            <a:ext cx="2743200" cy="3430849"/>
          </a:xfrm>
          <a:prstGeom prst="rect">
            <a:avLst/>
          </a:prstGeom>
          <a:ln>
            <a:solidFill>
              <a:schemeClr val="tx1">
                <a:lumMod val="65000"/>
                <a:lumOff val="35000"/>
              </a:schemeClr>
            </a:solidFill>
          </a:ln>
        </p:spPr>
      </p:pic>
      <p:pic>
        <p:nvPicPr>
          <p:cNvPr id="7" name="Picture 5" descr="A screenshot of a social media post&#10;&#10;Description automatically generated">
            <a:extLst>
              <a:ext uri="{FF2B5EF4-FFF2-40B4-BE49-F238E27FC236}">
                <a16:creationId xmlns:a16="http://schemas.microsoft.com/office/drawing/2014/main" id="{0D6D5F8D-1C29-4FDC-9CA1-16FCF2F03E5E}"/>
              </a:ext>
            </a:extLst>
          </p:cNvPr>
          <p:cNvPicPr>
            <a:picLocks noChangeAspect="1"/>
          </p:cNvPicPr>
          <p:nvPr/>
        </p:nvPicPr>
        <p:blipFill>
          <a:blip r:embed="rId5"/>
          <a:stretch>
            <a:fillRect/>
          </a:stretch>
        </p:blipFill>
        <p:spPr>
          <a:xfrm>
            <a:off x="3223146" y="1517450"/>
            <a:ext cx="2743200" cy="3435479"/>
          </a:xfrm>
          <a:prstGeom prst="rect">
            <a:avLst/>
          </a:prstGeom>
          <a:ln>
            <a:solidFill>
              <a:schemeClr val="tx1">
                <a:lumMod val="65000"/>
                <a:lumOff val="35000"/>
              </a:schemeClr>
            </a:solidFill>
          </a:ln>
        </p:spPr>
      </p:pic>
      <p:pic>
        <p:nvPicPr>
          <p:cNvPr id="11" name="Picture 6" descr="A screenshot of a cell phone&#10;&#10;Description automatically generated">
            <a:extLst>
              <a:ext uri="{FF2B5EF4-FFF2-40B4-BE49-F238E27FC236}">
                <a16:creationId xmlns:a16="http://schemas.microsoft.com/office/drawing/2014/main" id="{114D4021-064E-4D84-A5EC-5C6A6E2D32E8}"/>
              </a:ext>
            </a:extLst>
          </p:cNvPr>
          <p:cNvPicPr>
            <a:picLocks noChangeAspect="1"/>
          </p:cNvPicPr>
          <p:nvPr/>
        </p:nvPicPr>
        <p:blipFill>
          <a:blip r:embed="rId6"/>
          <a:stretch>
            <a:fillRect/>
          </a:stretch>
        </p:blipFill>
        <p:spPr>
          <a:xfrm>
            <a:off x="6180161" y="1517450"/>
            <a:ext cx="2743200" cy="3430849"/>
          </a:xfrm>
          <a:prstGeom prst="rect">
            <a:avLst/>
          </a:prstGeom>
          <a:ln>
            <a:solidFill>
              <a:schemeClr val="tx1">
                <a:lumMod val="65000"/>
                <a:lumOff val="35000"/>
              </a:schemeClr>
            </a:solidFill>
          </a:ln>
        </p:spPr>
      </p:pic>
      <p:pic>
        <p:nvPicPr>
          <p:cNvPr id="13" name="Picture 7" descr="A screenshot of a social media post&#10;&#10;Description automatically generated">
            <a:extLst>
              <a:ext uri="{FF2B5EF4-FFF2-40B4-BE49-F238E27FC236}">
                <a16:creationId xmlns:a16="http://schemas.microsoft.com/office/drawing/2014/main" id="{705E10FF-6A54-4392-984E-7D10E96BE073}"/>
              </a:ext>
            </a:extLst>
          </p:cNvPr>
          <p:cNvPicPr>
            <a:picLocks noChangeAspect="1"/>
          </p:cNvPicPr>
          <p:nvPr/>
        </p:nvPicPr>
        <p:blipFill>
          <a:blip r:embed="rId7"/>
          <a:stretch>
            <a:fillRect/>
          </a:stretch>
        </p:blipFill>
        <p:spPr>
          <a:xfrm>
            <a:off x="9137176" y="1517450"/>
            <a:ext cx="2743200" cy="3436414"/>
          </a:xfrm>
          <a:prstGeom prst="rect">
            <a:avLst/>
          </a:prstGeom>
          <a:ln>
            <a:solidFill>
              <a:schemeClr val="tx1">
                <a:lumMod val="65000"/>
                <a:lumOff val="35000"/>
              </a:schemeClr>
            </a:solidFill>
          </a:ln>
        </p:spPr>
      </p:pic>
      <p:sp>
        <p:nvSpPr>
          <p:cNvPr id="15" name="TextBox 14">
            <a:extLst>
              <a:ext uri="{FF2B5EF4-FFF2-40B4-BE49-F238E27FC236}">
                <a16:creationId xmlns:a16="http://schemas.microsoft.com/office/drawing/2014/main" id="{4C514276-CD73-481A-AA16-D5B43B8BDA1E}"/>
              </a:ext>
            </a:extLst>
          </p:cNvPr>
          <p:cNvSpPr txBox="1"/>
          <p:nvPr/>
        </p:nvSpPr>
        <p:spPr>
          <a:xfrm>
            <a:off x="283782" y="5237237"/>
            <a:ext cx="11636429" cy="830997"/>
          </a:xfrm>
          <a:prstGeom prst="rect">
            <a:avLst/>
          </a:prstGeom>
          <a:noFill/>
        </p:spPr>
        <p:txBody>
          <a:bodyPr wrap="square" rtlCol="0" anchor="t">
            <a:spAutoFit/>
          </a:bodyPr>
          <a:lstStyle/>
          <a:p>
            <a:pPr>
              <a:spcAft>
                <a:spcPts val="1200"/>
              </a:spcAft>
            </a:pPr>
            <a:r>
              <a:rPr lang="en-US" sz="2400" dirty="0">
                <a:solidFill>
                  <a:schemeClr val="bg1"/>
                </a:solidFill>
                <a:latin typeface="Trebuchet MS"/>
                <a:cs typeface="Calibri"/>
              </a:rPr>
              <a:t>The NGAUS (</a:t>
            </a:r>
            <a:r>
              <a:rPr lang="en-US" sz="2400" dirty="0">
                <a:solidFill>
                  <a:schemeClr val="bg1"/>
                </a:solidFill>
                <a:latin typeface="Trebuchet MS"/>
                <a:cs typeface="Calibri"/>
                <a:hlinkClick r:id="rId8">
                  <a:extLst>
                    <a:ext uri="{A12FA001-AC4F-418D-AE19-62706E023703}">
                      <ahyp:hlinkClr xmlns:ahyp="http://schemas.microsoft.com/office/drawing/2018/hyperlinkcolor" xmlns="" val="tx"/>
                    </a:ext>
                  </a:extLst>
                </a:hlinkClick>
              </a:rPr>
              <a:t>www.ngaus.org</a:t>
            </a:r>
            <a:r>
              <a:rPr lang="en-US" sz="2400" dirty="0">
                <a:solidFill>
                  <a:schemeClr val="bg1"/>
                </a:solidFill>
                <a:latin typeface="Trebuchet MS"/>
                <a:cs typeface="Calibri"/>
              </a:rPr>
              <a:t>) website is your tool to learn about the issues NGAUS is taking to the Hill and what is happening within the Guard all over the 54</a:t>
            </a:r>
          </a:p>
        </p:txBody>
      </p:sp>
    </p:spTree>
    <p:extLst>
      <p:ext uri="{BB962C8B-B14F-4D97-AF65-F5344CB8AC3E}">
        <p14:creationId xmlns:p14="http://schemas.microsoft.com/office/powerpoint/2010/main" val="303188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Agenda</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29618" y="2084832"/>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Membership 101</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Benefits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Getting Involved</a:t>
            </a:r>
          </a:p>
        </p:txBody>
      </p:sp>
    </p:spTree>
    <p:extLst>
      <p:ext uri="{BB962C8B-B14F-4D97-AF65-F5344CB8AC3E}">
        <p14:creationId xmlns:p14="http://schemas.microsoft.com/office/powerpoint/2010/main" val="124194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Questions?</a:t>
            </a:r>
          </a:p>
        </p:txBody>
      </p:sp>
    </p:spTree>
    <p:extLst>
      <p:ext uri="{BB962C8B-B14F-4D97-AF65-F5344CB8AC3E}">
        <p14:creationId xmlns:p14="http://schemas.microsoft.com/office/powerpoint/2010/main" val="3882477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Top FY20 NGAUS Priorities</a:t>
            </a:r>
          </a:p>
        </p:txBody>
      </p:sp>
      <p:sp>
        <p:nvSpPr>
          <p:cNvPr id="3" name="TextBox 2">
            <a:extLst>
              <a:ext uri="{FF2B5EF4-FFF2-40B4-BE49-F238E27FC236}">
                <a16:creationId xmlns:a16="http://schemas.microsoft.com/office/drawing/2014/main" id="{8D24DEA9-0450-4A69-AA2C-AD9D356955BB}"/>
              </a:ext>
            </a:extLst>
          </p:cNvPr>
          <p:cNvSpPr txBox="1"/>
          <p:nvPr/>
        </p:nvSpPr>
        <p:spPr>
          <a:xfrm>
            <a:off x="358576" y="1322024"/>
            <a:ext cx="5731328" cy="5535976"/>
          </a:xfrm>
          <a:prstGeom prst="rect">
            <a:avLst/>
          </a:prstGeom>
          <a:noFill/>
        </p:spPr>
        <p:txBody>
          <a:bodyPr wrap="square" lIns="457200" tIns="182880" rIns="457200" bIns="182880" rtlCol="0" anchor="t" anchorCtr="0">
            <a:noAutofit/>
          </a:bodyPr>
          <a:lstStyle/>
          <a:p>
            <a:pPr marL="182880" marR="0" lvl="0" indent="0" algn="l" defTabSz="914400" rtl="0" eaLnBrk="1" fontAlgn="auto" latinLnBrk="0" hangingPunct="1">
              <a:lnSpc>
                <a:spcPct val="100000"/>
              </a:lnSpc>
              <a:spcBef>
                <a:spcPts val="0"/>
              </a:spcBef>
              <a:spcAft>
                <a:spcPts val="0"/>
              </a:spcAft>
              <a:buClrTx/>
              <a:buSzPct val="125000"/>
              <a:buFontTx/>
              <a:buNone/>
              <a:tabLst>
                <a:tab pos="228600" algn="l"/>
                <a:tab pos="576263" algn="l"/>
              </a:tabLst>
              <a:defRPr/>
            </a:pPr>
            <a:r>
              <a:rPr kumimoji="0" lang="en-US" sz="2400" b="1"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Army National Guard</a:t>
            </a:r>
            <a:endParaRPr kumimoji="0" lang="en-US" sz="24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Concurrent &amp; Proportional Fielding of Equipment</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UH-60 Black Hawk Modernization, Recapitalization</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HMMWV Modernization</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AH-64 Battalions Equipped at 24 Aircraft</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endPar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endParaRPr>
          </a:p>
          <a:p>
            <a:pPr marL="182880" marR="0" lvl="0" indent="0" algn="l" defTabSz="914400" rtl="0" eaLnBrk="1" fontAlgn="auto" latinLnBrk="0" hangingPunct="1">
              <a:lnSpc>
                <a:spcPct val="100000"/>
              </a:lnSpc>
              <a:spcBef>
                <a:spcPts val="0"/>
              </a:spcBef>
              <a:spcAft>
                <a:spcPts val="0"/>
              </a:spcAft>
              <a:buClrTx/>
              <a:buSzPct val="100000"/>
              <a:buFontTx/>
              <a:buNone/>
              <a:tabLst>
                <a:tab pos="228600" algn="l"/>
                <a:tab pos="576263" algn="l"/>
              </a:tabLst>
              <a:defRPr/>
            </a:pPr>
            <a:r>
              <a:rPr kumimoji="0" lang="en-US" sz="2400" b="1"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Air National Guard</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Concurrent &amp; Proportional Fielding of Equipment</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Concurrent Fielding of F-35, KC-46 Aircraft</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C-130H Modernization, C-130J Recapitalization</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A-10, F-15C/D, F-16 Modernization</a:t>
            </a:r>
          </a:p>
        </p:txBody>
      </p:sp>
      <p:sp>
        <p:nvSpPr>
          <p:cNvPr id="5" name="TextBox 4">
            <a:extLst>
              <a:ext uri="{FF2B5EF4-FFF2-40B4-BE49-F238E27FC236}">
                <a16:creationId xmlns:a16="http://schemas.microsoft.com/office/drawing/2014/main" id="{DEC0EB3F-4674-44BB-9ED4-57DC7A7423FA}"/>
              </a:ext>
            </a:extLst>
          </p:cNvPr>
          <p:cNvSpPr txBox="1"/>
          <p:nvPr/>
        </p:nvSpPr>
        <p:spPr>
          <a:xfrm>
            <a:off x="5731331" y="1322024"/>
            <a:ext cx="6102093" cy="5535976"/>
          </a:xfrm>
          <a:prstGeom prst="rect">
            <a:avLst/>
          </a:prstGeom>
          <a:noFill/>
        </p:spPr>
        <p:txBody>
          <a:bodyPr wrap="square" lIns="457200" tIns="182880" rIns="365760" bIns="182880" rtlCol="0" anchor="t" anchorCtr="0">
            <a:noAutofit/>
          </a:bodyPr>
          <a:lstStyle/>
          <a:p>
            <a:pPr marL="182880" marR="0" lvl="0" indent="0" algn="l" defTabSz="914400" rtl="0" eaLnBrk="1" fontAlgn="auto" latinLnBrk="0" hangingPunct="1">
              <a:lnSpc>
                <a:spcPct val="100000"/>
              </a:lnSpc>
              <a:spcBef>
                <a:spcPts val="0"/>
              </a:spcBef>
              <a:spcAft>
                <a:spcPts val="0"/>
              </a:spcAft>
              <a:buClrTx/>
              <a:buSzPct val="125000"/>
              <a:buFontTx/>
              <a:buNone/>
              <a:tabLst>
                <a:tab pos="228600" algn="l"/>
                <a:tab pos="576263" algn="l"/>
              </a:tabLst>
              <a:defRPr/>
            </a:pPr>
            <a:r>
              <a:rPr kumimoji="0" lang="en-US" sz="2400" b="1"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Joint-Personnel</a:t>
            </a:r>
            <a:endParaRPr kumimoji="0" lang="en-US" sz="2400" b="0" i="0" u="sng"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Reserve Component Medical Readiness/ TRICARE reform</a:t>
            </a:r>
          </a:p>
          <a:p>
            <a:pPr marL="457200" indent="-274320">
              <a:buSzPct val="100000"/>
              <a:buFont typeface="Arial" panose="020B0604020202020204" pitchFamily="34" charset="0"/>
              <a:buChar char="•"/>
              <a:tabLst>
                <a:tab pos="228600" algn="l"/>
                <a:tab pos="576263" algn="l"/>
              </a:tabLst>
              <a:defRPr/>
            </a:pPr>
            <a:r>
              <a:rPr lang="en-US" sz="2000" dirty="0">
                <a:solidFill>
                  <a:schemeClr val="bg1"/>
                </a:solidFill>
                <a:ea typeface="Roboto" panose="02000000000000000000" pitchFamily="2" charset="0"/>
                <a:cs typeface="Roboto" panose="02000000000000000000" pitchFamily="2" charset="0"/>
              </a:rPr>
              <a:t>Improved Mental Health Care Access &amp; Treatment for Guardsmen</a:t>
            </a:r>
          </a:p>
          <a:p>
            <a:pPr marL="457200" indent="-274320">
              <a:buSzPct val="100000"/>
              <a:buFont typeface="Arial" panose="020B0604020202020204" pitchFamily="34" charset="0"/>
              <a:buChar char="•"/>
              <a:tabLst>
                <a:tab pos="228600" algn="l"/>
                <a:tab pos="576263" algn="l"/>
              </a:tabLst>
              <a:defRPr/>
            </a:pPr>
            <a:r>
              <a:rPr lang="en-US" sz="2000" dirty="0">
                <a:solidFill>
                  <a:schemeClr val="bg1"/>
                </a:solidFill>
                <a:ea typeface="Roboto" panose="02000000000000000000" pitchFamily="2" charset="0"/>
                <a:cs typeface="Roboto" panose="02000000000000000000" pitchFamily="2" charset="0"/>
              </a:rPr>
              <a:t>Early Retirement Credit under 12304b Orders</a:t>
            </a:r>
          </a:p>
          <a:p>
            <a:pPr marL="457200" indent="-274320">
              <a:buSzPct val="100000"/>
              <a:buFont typeface="Arial" panose="020B0604020202020204" pitchFamily="34" charset="0"/>
              <a:buChar char="•"/>
              <a:tabLst>
                <a:tab pos="228600" algn="l"/>
                <a:tab pos="576263" algn="l"/>
              </a:tabLst>
              <a:defRPr/>
            </a:pPr>
            <a:r>
              <a:rPr lang="en-US" sz="2000" dirty="0">
                <a:solidFill>
                  <a:schemeClr val="bg1"/>
                </a:solidFill>
                <a:ea typeface="Roboto" panose="02000000000000000000" pitchFamily="2" charset="0"/>
                <a:cs typeface="Roboto" panose="02000000000000000000" pitchFamily="2" charset="0"/>
              </a:rPr>
              <a:t>Consistent NGREA Funding</a:t>
            </a:r>
          </a:p>
          <a:p>
            <a:pPr marL="457200" indent="-274320">
              <a:buSzPct val="100000"/>
              <a:buFont typeface="Arial" panose="020B0604020202020204" pitchFamily="34" charset="0"/>
              <a:buChar char="•"/>
              <a:tabLst>
                <a:tab pos="228600" algn="l"/>
                <a:tab pos="576263" algn="l"/>
              </a:tabLst>
              <a:defRPr/>
            </a:pPr>
            <a:r>
              <a:rPr lang="en-US" sz="2000" dirty="0">
                <a:solidFill>
                  <a:schemeClr val="bg1"/>
                </a:solidFill>
                <a:ea typeface="Roboto" panose="02000000000000000000" pitchFamily="2" charset="0"/>
                <a:cs typeface="Roboto" panose="02000000000000000000" pitchFamily="2" charset="0"/>
              </a:rPr>
              <a:t>Increase Full Time Support/Manning</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Tax Incentives for Employers to Hire Guardsmen, Tax Deductions for Drill Travel</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Enhance Guard Cyber &amp; Space Missions</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Increase Annual Federal Employee Military Leave from 15 to 30 Days</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2000" b="0" i="0" u="none" strike="noStrike" kern="1200" cap="none" spc="0" normalizeH="0" baseline="0" noProof="0" dirty="0">
                <a:ln>
                  <a:noFill/>
                </a:ln>
                <a:solidFill>
                  <a:schemeClr val="bg1"/>
                </a:solidFill>
                <a:effectLst/>
                <a:uLnTx/>
                <a:uFillTx/>
                <a:ea typeface="Roboto" panose="02000000000000000000" pitchFamily="2" charset="0"/>
                <a:cs typeface="Roboto" panose="02000000000000000000" pitchFamily="2" charset="0"/>
              </a:rPr>
              <a:t>Allow TSP Contributions Outside 401(k) Threshold</a:t>
            </a:r>
          </a:p>
        </p:txBody>
      </p:sp>
    </p:spTree>
    <p:extLst>
      <p:ext uri="{BB962C8B-B14F-4D97-AF65-F5344CB8AC3E}">
        <p14:creationId xmlns:p14="http://schemas.microsoft.com/office/powerpoint/2010/main" val="3877749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Notable FY19 Accomplishments</a:t>
            </a:r>
          </a:p>
        </p:txBody>
      </p:sp>
      <p:sp>
        <p:nvSpPr>
          <p:cNvPr id="4" name="TextBox 3">
            <a:extLst>
              <a:ext uri="{FF2B5EF4-FFF2-40B4-BE49-F238E27FC236}">
                <a16:creationId xmlns:a16="http://schemas.microsoft.com/office/drawing/2014/main" id="{49A67E97-0FCB-444F-93DE-3C43EE3B09E1}"/>
              </a:ext>
            </a:extLst>
          </p:cNvPr>
          <p:cNvSpPr txBox="1"/>
          <p:nvPr/>
        </p:nvSpPr>
        <p:spPr>
          <a:xfrm>
            <a:off x="0" y="1289957"/>
            <a:ext cx="6095999" cy="4817748"/>
          </a:xfrm>
          <a:prstGeom prst="rect">
            <a:avLst/>
          </a:prstGeom>
          <a:noFill/>
        </p:spPr>
        <p:txBody>
          <a:bodyPr wrap="square" lIns="457200" tIns="182880" rIns="457200" bIns="182880" rtlCol="0" anchor="ctr" anchorCtr="0">
            <a:noAutofit/>
          </a:bodyPr>
          <a:lstStyle/>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$421.0 million for the ARNG and $421.0 million for the ANG in NGREA funding</a:t>
            </a:r>
          </a:p>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New UH-60 Black Hawk M-Model helicopters designated to ARNG</a:t>
            </a:r>
          </a:p>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Continued funding for HMMWV ambulance procurement and ARNG HMMWV modernization</a:t>
            </a:r>
          </a:p>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6 AH-64 Apache Block IIIB new-build helicopters designated to ARNG</a:t>
            </a:r>
          </a:p>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8 C-130J aircraft for ANG and increased C-130H modernization funding</a:t>
            </a:r>
          </a:p>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Increased funding for A-10 Thunderbolt modernization</a:t>
            </a:r>
          </a:p>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Funding for F-15C Eagle Active Warning and Survivability Systems (EPAWSS) and ALQ-128 Electronic Warfare Warning Sets (EWWS)</a:t>
            </a:r>
          </a:p>
        </p:txBody>
      </p:sp>
      <p:sp>
        <p:nvSpPr>
          <p:cNvPr id="8" name="TextBox 7">
            <a:extLst>
              <a:ext uri="{FF2B5EF4-FFF2-40B4-BE49-F238E27FC236}">
                <a16:creationId xmlns:a16="http://schemas.microsoft.com/office/drawing/2014/main" id="{E7D0A7BB-D4AE-40F6-B54B-ECE6D60BB1FB}"/>
              </a:ext>
            </a:extLst>
          </p:cNvPr>
          <p:cNvSpPr txBox="1"/>
          <p:nvPr/>
        </p:nvSpPr>
        <p:spPr>
          <a:xfrm>
            <a:off x="6095999" y="1581657"/>
            <a:ext cx="5652408" cy="3564053"/>
          </a:xfrm>
          <a:prstGeom prst="rect">
            <a:avLst/>
          </a:prstGeom>
          <a:noFill/>
        </p:spPr>
        <p:txBody>
          <a:bodyPr wrap="square">
            <a:spAutoFit/>
          </a:bodyPr>
          <a:lstStyle/>
          <a:p>
            <a:pPr marL="457200" indent="-274320">
              <a:lnSpc>
                <a:spcPct val="90000"/>
              </a:lnSpc>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Authorization for the secretaries of the Army and Air Force to adjust effective dates of promotion of Guard officers who experience delays in federal recognition of their promotion</a:t>
            </a:r>
          </a:p>
          <a:p>
            <a:pPr marL="457200" indent="-274320">
              <a:lnSpc>
                <a:spcPct val="90000"/>
              </a:lnSpc>
              <a:spcBef>
                <a:spcPts val="0"/>
              </a:spcBef>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Under 12304b orders, high deployment allowance accrual for all Reserve Component servicemembers and non-reduction in pay protections for Reserve Component servicemembers who are also federal employees in their civilian capacity</a:t>
            </a:r>
          </a:p>
          <a:p>
            <a:pPr marL="457200" indent="-274320">
              <a:lnSpc>
                <a:spcPct val="90000"/>
              </a:lnSpc>
              <a:spcBef>
                <a:spcPts val="0"/>
              </a:spcBef>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Increased funding for ARNG Cyber Protection Teams and cyber scholarships</a:t>
            </a:r>
          </a:p>
          <a:p>
            <a:pPr marL="457200" indent="-274320">
              <a:lnSpc>
                <a:spcPct val="90000"/>
              </a:lnSpc>
              <a:spcBef>
                <a:spcPts val="0"/>
              </a:spcBef>
              <a:spcAft>
                <a:spcPts val="600"/>
              </a:spcAft>
              <a:buSzPct val="100000"/>
              <a:buFont typeface="Arial" panose="020B0604020202020204" pitchFamily="34" charset="0"/>
              <a:buChar char="•"/>
              <a:tabLst>
                <a:tab pos="228600" algn="l"/>
              </a:tabLst>
            </a:pPr>
            <a:r>
              <a:rPr lang="en-US" dirty="0">
                <a:solidFill>
                  <a:schemeClr val="bg1"/>
                </a:solidFill>
                <a:ea typeface="Roboto" panose="02000000000000000000" pitchFamily="2" charset="0"/>
                <a:cs typeface="Roboto" panose="02000000000000000000" pitchFamily="2" charset="0"/>
              </a:rPr>
              <a:t>Increased funding for ARNG and ANG mental health pilot programs</a:t>
            </a:r>
            <a:endParaRPr lang="en-US" sz="16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694858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Membership 101</a:t>
            </a:r>
          </a:p>
        </p:txBody>
      </p:sp>
    </p:spTree>
    <p:extLst>
      <p:ext uri="{BB962C8B-B14F-4D97-AF65-F5344CB8AC3E}">
        <p14:creationId xmlns:p14="http://schemas.microsoft.com/office/powerpoint/2010/main" val="149735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Membership Eligibility</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lnSpcReduction="10000"/>
          </a:bodyPr>
          <a:lstStyle/>
          <a:p>
            <a:pPr marL="182880">
              <a:lnSpc>
                <a:spcPct val="90000"/>
              </a:lnSpc>
              <a:spcAft>
                <a:spcPts val="600"/>
              </a:spcAft>
              <a:buSzPct val="100000"/>
              <a:tabLst>
                <a:tab pos="228600" algn="l"/>
              </a:tabLst>
            </a:pPr>
            <a:r>
              <a:rPr lang="en-US" sz="2800" b="1" dirty="0">
                <a:solidFill>
                  <a:schemeClr val="bg1"/>
                </a:solidFill>
                <a:latin typeface="Trebuchet MS"/>
                <a:ea typeface="Verdana"/>
                <a:cs typeface="Verdana" panose="020B0604030504040204" pitchFamily="34" charset="0"/>
              </a:rPr>
              <a:t>NGAUS Membership is offered to:</a:t>
            </a:r>
            <a:endParaRPr lang="en-US" sz="2200" dirty="0">
              <a:solidFill>
                <a:schemeClr val="bg1"/>
              </a:solidFill>
              <a:latin typeface="Trebuchet MS"/>
              <a:ea typeface="Verdana"/>
              <a:cs typeface="Verdana" panose="020B0604030504040204" pitchFamily="34" charset="0"/>
            </a:endParaRPr>
          </a:p>
          <a:p>
            <a:pPr marL="457200" indent="-274320">
              <a:lnSpc>
                <a:spcPct val="90000"/>
              </a:lnSpc>
              <a:spcBef>
                <a:spcPts val="600"/>
              </a:spcBef>
              <a:buSzPct val="100000"/>
              <a:buFont typeface="Arial" panose="020B0604020202020204" pitchFamily="34" charset="0"/>
              <a:buChar char="•"/>
              <a:tabLst>
                <a:tab pos="228600" algn="l"/>
              </a:tabLst>
            </a:pPr>
            <a:r>
              <a:rPr lang="en-US" sz="2400" b="1" dirty="0">
                <a:solidFill>
                  <a:schemeClr val="bg1"/>
                </a:solidFill>
                <a:latin typeface="Trebuchet MS"/>
                <a:ea typeface="Verdana"/>
                <a:cs typeface="Verdana" panose="020B0604030504040204" pitchFamily="34" charset="0"/>
              </a:rPr>
              <a:t>All currently serving, separated and retired commissioned and warrant officers of the National Guard</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Complimentary Membership</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Active Annual</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Active Life</a:t>
            </a:r>
          </a:p>
          <a:p>
            <a:pPr marL="914400" lvl="1" indent="-274320">
              <a:lnSpc>
                <a:spcPct val="90000"/>
              </a:lnSpc>
              <a:spcBef>
                <a:spcPts val="600"/>
              </a:spcBef>
              <a:spcAft>
                <a:spcPts val="1200"/>
              </a:spcAft>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Separated/Retired Life</a:t>
            </a:r>
          </a:p>
          <a:p>
            <a:pPr marL="457200" indent="-274320">
              <a:lnSpc>
                <a:spcPct val="90000"/>
              </a:lnSpc>
              <a:spcBef>
                <a:spcPts val="600"/>
              </a:spcBef>
              <a:buSzPct val="100000"/>
              <a:buFont typeface="Arial" panose="020B0604020202020204" pitchFamily="34" charset="0"/>
              <a:buChar char="•"/>
              <a:tabLst>
                <a:tab pos="228600" algn="l"/>
              </a:tabLst>
            </a:pPr>
            <a:r>
              <a:rPr lang="en-US" sz="2400" b="1" dirty="0">
                <a:solidFill>
                  <a:schemeClr val="bg1"/>
                </a:solidFill>
                <a:latin typeface="Trebuchet MS"/>
                <a:ea typeface="Verdana"/>
                <a:cs typeface="Verdana" panose="020B0604030504040204" pitchFamily="34" charset="0"/>
              </a:rPr>
              <a:t>Enlisted personnel, families and supporters of the National Guard</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Non-voting membership</a:t>
            </a:r>
          </a:p>
          <a:p>
            <a:pPr marL="1371600" lvl="2"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Associate Annual</a:t>
            </a:r>
          </a:p>
          <a:p>
            <a:pPr marL="1371600" lvl="2"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Associate Life</a:t>
            </a:r>
          </a:p>
        </p:txBody>
      </p:sp>
    </p:spTree>
    <p:extLst>
      <p:ext uri="{BB962C8B-B14F-4D97-AF65-F5344CB8AC3E}">
        <p14:creationId xmlns:p14="http://schemas.microsoft.com/office/powerpoint/2010/main" val="126409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Membership Dues</a:t>
            </a:r>
          </a:p>
        </p:txBody>
      </p:sp>
      <p:graphicFrame>
        <p:nvGraphicFramePr>
          <p:cNvPr id="7" name="Table 6">
            <a:extLst>
              <a:ext uri="{FF2B5EF4-FFF2-40B4-BE49-F238E27FC236}">
                <a16:creationId xmlns:a16="http://schemas.microsoft.com/office/drawing/2014/main" id="{9111CB56-677A-45B3-BEE9-9D3BFCA5BFF1}"/>
              </a:ext>
            </a:extLst>
          </p:cNvPr>
          <p:cNvGraphicFramePr>
            <a:graphicFrameLocks noGrp="1"/>
          </p:cNvGraphicFramePr>
          <p:nvPr>
            <p:extLst>
              <p:ext uri="{D42A27DB-BD31-4B8C-83A1-F6EECF244321}">
                <p14:modId xmlns:p14="http://schemas.microsoft.com/office/powerpoint/2010/main" val="1950974068"/>
              </p:ext>
            </p:extLst>
          </p:nvPr>
        </p:nvGraphicFramePr>
        <p:xfrm>
          <a:off x="1408545" y="1893454"/>
          <a:ext cx="9442892" cy="1828800"/>
        </p:xfrm>
        <a:graphic>
          <a:graphicData uri="http://schemas.openxmlformats.org/drawingml/2006/table">
            <a:tbl>
              <a:tblPr firstRow="1" bandRow="1">
                <a:tableStyleId>{69CF1AB2-1976-4502-BF36-3FF5EA218861}</a:tableStyleId>
              </a:tblPr>
              <a:tblGrid>
                <a:gridCol w="7153161">
                  <a:extLst>
                    <a:ext uri="{9D8B030D-6E8A-4147-A177-3AD203B41FA5}">
                      <a16:colId xmlns:a16="http://schemas.microsoft.com/office/drawing/2014/main" val="477588679"/>
                    </a:ext>
                  </a:extLst>
                </a:gridCol>
                <a:gridCol w="2289731">
                  <a:extLst>
                    <a:ext uri="{9D8B030D-6E8A-4147-A177-3AD203B41FA5}">
                      <a16:colId xmlns:a16="http://schemas.microsoft.com/office/drawing/2014/main" val="1117542041"/>
                    </a:ext>
                  </a:extLst>
                </a:gridCol>
              </a:tblGrid>
              <a:tr h="370840">
                <a:tc>
                  <a:txBody>
                    <a:bodyPr/>
                    <a:lstStyle/>
                    <a:p>
                      <a:pPr algn="ctr"/>
                      <a:r>
                        <a:rPr lang="en-US" sz="2400" b="1">
                          <a:latin typeface="Trebuchet MS"/>
                        </a:rPr>
                        <a:t>Company Grade | O1, O2, O3, WO1, CW2, CW3</a:t>
                      </a:r>
                    </a:p>
                  </a:txBody>
                  <a:tcPr/>
                </a:tc>
                <a:tc>
                  <a:txBody>
                    <a:bodyPr/>
                    <a:lstStyle/>
                    <a:p>
                      <a:pPr algn="ctr"/>
                      <a:r>
                        <a:rPr lang="en-US" sz="2400" b="1">
                          <a:latin typeface="Trebuchet MS"/>
                        </a:rPr>
                        <a:t>$40.00</a:t>
                      </a:r>
                    </a:p>
                  </a:txBody>
                  <a:tcPr/>
                </a:tc>
                <a:extLst>
                  <a:ext uri="{0D108BD9-81ED-4DB2-BD59-A6C34878D82A}">
                    <a16:rowId xmlns:a16="http://schemas.microsoft.com/office/drawing/2014/main" val="296897437"/>
                  </a:ext>
                </a:extLst>
              </a:tr>
              <a:tr h="370840">
                <a:tc>
                  <a:txBody>
                    <a:bodyPr/>
                    <a:lstStyle/>
                    <a:p>
                      <a:pPr algn="ctr"/>
                      <a:r>
                        <a:rPr lang="en-US" sz="2400" b="1">
                          <a:latin typeface="Trebuchet MS"/>
                        </a:rPr>
                        <a:t>Field Grade | O4, O5, O6, CW4, CW5</a:t>
                      </a:r>
                    </a:p>
                  </a:txBody>
                  <a:tcPr/>
                </a:tc>
                <a:tc>
                  <a:txBody>
                    <a:bodyPr/>
                    <a:lstStyle/>
                    <a:p>
                      <a:pPr algn="ctr"/>
                      <a:r>
                        <a:rPr lang="en-US" sz="2400" b="1">
                          <a:latin typeface="Trebuchet MS"/>
                        </a:rPr>
                        <a:t>$80.00</a:t>
                      </a:r>
                    </a:p>
                  </a:txBody>
                  <a:tcPr/>
                </a:tc>
                <a:extLst>
                  <a:ext uri="{0D108BD9-81ED-4DB2-BD59-A6C34878D82A}">
                    <a16:rowId xmlns:a16="http://schemas.microsoft.com/office/drawing/2014/main" val="661880416"/>
                  </a:ext>
                </a:extLst>
              </a:tr>
              <a:tr h="370840">
                <a:tc>
                  <a:txBody>
                    <a:bodyPr/>
                    <a:lstStyle/>
                    <a:p>
                      <a:pPr algn="ctr"/>
                      <a:r>
                        <a:rPr lang="en-US" sz="2400" b="1">
                          <a:latin typeface="Trebuchet MS"/>
                        </a:rPr>
                        <a:t>Flag</a:t>
                      </a:r>
                      <a:r>
                        <a:rPr lang="en-US" sz="2400" b="1" baseline="0">
                          <a:latin typeface="Trebuchet MS"/>
                        </a:rPr>
                        <a:t> Officer | O7, O8, O9, O10</a:t>
                      </a:r>
                      <a:endParaRPr lang="en-US" sz="2400" b="1">
                        <a:latin typeface="Trebuchet MS"/>
                      </a:endParaRPr>
                    </a:p>
                  </a:txBody>
                  <a:tcPr/>
                </a:tc>
                <a:tc>
                  <a:txBody>
                    <a:bodyPr/>
                    <a:lstStyle/>
                    <a:p>
                      <a:pPr algn="ctr"/>
                      <a:r>
                        <a:rPr lang="en-US" sz="2400" b="1">
                          <a:latin typeface="Trebuchet MS"/>
                        </a:rPr>
                        <a:t>$130.00</a:t>
                      </a:r>
                    </a:p>
                  </a:txBody>
                  <a:tcPr/>
                </a:tc>
                <a:extLst>
                  <a:ext uri="{0D108BD9-81ED-4DB2-BD59-A6C34878D82A}">
                    <a16:rowId xmlns:a16="http://schemas.microsoft.com/office/drawing/2014/main" val="403678859"/>
                  </a:ext>
                </a:extLst>
              </a:tr>
              <a:tr h="370840">
                <a:tc>
                  <a:txBody>
                    <a:bodyPr/>
                    <a:lstStyle/>
                    <a:p>
                      <a:pPr algn="ctr"/>
                      <a:r>
                        <a:rPr lang="en-US" sz="2400" b="1">
                          <a:latin typeface="Trebuchet MS"/>
                        </a:rPr>
                        <a:t>Active Life Membership</a:t>
                      </a:r>
                    </a:p>
                  </a:txBody>
                  <a:tcPr/>
                </a:tc>
                <a:tc>
                  <a:txBody>
                    <a:bodyPr/>
                    <a:lstStyle/>
                    <a:p>
                      <a:pPr algn="ctr"/>
                      <a:r>
                        <a:rPr lang="en-US" sz="2400" b="1" dirty="0">
                          <a:latin typeface="Trebuchet MS"/>
                        </a:rPr>
                        <a:t>$1,000</a:t>
                      </a:r>
                    </a:p>
                  </a:txBody>
                  <a:tcPr/>
                </a:tc>
                <a:extLst>
                  <a:ext uri="{0D108BD9-81ED-4DB2-BD59-A6C34878D82A}">
                    <a16:rowId xmlns:a16="http://schemas.microsoft.com/office/drawing/2014/main" val="1447101730"/>
                  </a:ext>
                </a:extLst>
              </a:tr>
            </a:tbl>
          </a:graphicData>
        </a:graphic>
      </p:graphicFrame>
      <p:sp>
        <p:nvSpPr>
          <p:cNvPr id="9" name="TextBox 8">
            <a:extLst>
              <a:ext uri="{FF2B5EF4-FFF2-40B4-BE49-F238E27FC236}">
                <a16:creationId xmlns:a16="http://schemas.microsoft.com/office/drawing/2014/main" id="{ABA04D39-2ED4-46C7-9420-BAB366C46545}"/>
              </a:ext>
            </a:extLst>
          </p:cNvPr>
          <p:cNvSpPr txBox="1"/>
          <p:nvPr/>
        </p:nvSpPr>
        <p:spPr>
          <a:xfrm>
            <a:off x="1148193" y="4185471"/>
            <a:ext cx="10034156" cy="1938992"/>
          </a:xfrm>
          <a:prstGeom prst="rect">
            <a:avLst/>
          </a:prstGeom>
          <a:noFill/>
        </p:spPr>
        <p:txBody>
          <a:bodyPr wrap="square" rtlCol="0" anchor="t">
            <a:spAutoFit/>
          </a:bodyPr>
          <a:lstStyle/>
          <a:p>
            <a:pPr marL="285750" indent="-285750">
              <a:buFont typeface="Arial" panose="020B0604020202020204" pitchFamily="34" charset="0"/>
              <a:buChar char="•"/>
            </a:pPr>
            <a:r>
              <a:rPr lang="en-US" sz="2400" b="1" dirty="0">
                <a:solidFill>
                  <a:schemeClr val="bg1"/>
                </a:solidFill>
                <a:latin typeface="Trebuchet MS"/>
              </a:rPr>
              <a:t>Active Annual Membership: Dues are collected based on pay grade</a:t>
            </a:r>
            <a:endParaRPr lang="en-US" sz="2400" b="1" dirty="0">
              <a:solidFill>
                <a:schemeClr val="bg1"/>
              </a:solidFill>
              <a:latin typeface="Trebuchet MS"/>
              <a:cs typeface="Calibri"/>
            </a:endParaRPr>
          </a:p>
          <a:p>
            <a:pPr marL="285750" indent="-285750">
              <a:buFont typeface="Arial" panose="020B0604020202020204" pitchFamily="34" charset="0"/>
              <a:buChar char="•"/>
            </a:pPr>
            <a:r>
              <a:rPr lang="en-US" sz="2400" b="1" dirty="0">
                <a:solidFill>
                  <a:schemeClr val="bg1"/>
                </a:solidFill>
                <a:latin typeface="Trebuchet MS"/>
              </a:rPr>
              <a:t>Active Life Membership: Paid once or in installments for a lifetime membership</a:t>
            </a:r>
            <a:endParaRPr lang="en-US" sz="2400" b="1" dirty="0">
              <a:solidFill>
                <a:schemeClr val="bg1"/>
              </a:solidFill>
              <a:latin typeface="Trebuchet MS"/>
              <a:cs typeface="Calibri"/>
            </a:endParaRPr>
          </a:p>
          <a:p>
            <a:pPr marL="742950" lvl="1" indent="-285750">
              <a:buFont typeface="Arial" panose="020B0604020202020204" pitchFamily="34" charset="0"/>
              <a:buChar char="•"/>
            </a:pPr>
            <a:r>
              <a:rPr lang="en-US" sz="2400" dirty="0">
                <a:solidFill>
                  <a:schemeClr val="bg1"/>
                </a:solidFill>
                <a:latin typeface="Trebuchet MS"/>
              </a:rPr>
              <a:t>$250 every 6 months for two years</a:t>
            </a:r>
          </a:p>
          <a:p>
            <a:pPr marL="742950" lvl="1" indent="-285750">
              <a:buFont typeface="Arial" panose="020B0604020202020204" pitchFamily="34" charset="0"/>
              <a:buChar char="•"/>
            </a:pPr>
            <a:r>
              <a:rPr lang="en-US" sz="2400" dirty="0">
                <a:solidFill>
                  <a:schemeClr val="bg1"/>
                </a:solidFill>
                <a:latin typeface="Trebuchet MS"/>
              </a:rPr>
              <a:t>$100 every month for ten months</a:t>
            </a:r>
          </a:p>
        </p:txBody>
      </p:sp>
    </p:spTree>
    <p:extLst>
      <p:ext uri="{BB962C8B-B14F-4D97-AF65-F5344CB8AC3E}">
        <p14:creationId xmlns:p14="http://schemas.microsoft.com/office/powerpoint/2010/main" val="71336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51D06-D1D0-4FF6-BE22-19C85E7BEF23}"/>
              </a:ext>
            </a:extLst>
          </p:cNvPr>
          <p:cNvSpPr/>
          <p:nvPr/>
        </p:nvSpPr>
        <p:spPr>
          <a:xfrm>
            <a:off x="913795" y="1502230"/>
            <a:ext cx="10362256" cy="465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Rebates and Performance Incentives</a:t>
            </a:r>
          </a:p>
        </p:txBody>
      </p:sp>
      <p:pic>
        <p:nvPicPr>
          <p:cNvPr id="7" name="Picture 4" descr="A screenshot of a cell phone&#10;&#10;Description automatically generated">
            <a:extLst>
              <a:ext uri="{FF2B5EF4-FFF2-40B4-BE49-F238E27FC236}">
                <a16:creationId xmlns:a16="http://schemas.microsoft.com/office/drawing/2014/main" id="{47BBAA8D-7E6C-4DC5-808B-DDA62F85B5FF}"/>
              </a:ext>
            </a:extLst>
          </p:cNvPr>
          <p:cNvPicPr>
            <a:picLocks noChangeAspect="1"/>
          </p:cNvPicPr>
          <p:nvPr/>
        </p:nvPicPr>
        <p:blipFill>
          <a:blip r:embed="rId4"/>
          <a:stretch>
            <a:fillRect/>
          </a:stretch>
        </p:blipFill>
        <p:spPr>
          <a:xfrm>
            <a:off x="419100" y="691169"/>
            <a:ext cx="11353800" cy="6388344"/>
          </a:xfrm>
          <a:prstGeom prst="rect">
            <a:avLst/>
          </a:prstGeom>
        </p:spPr>
      </p:pic>
    </p:spTree>
    <p:extLst>
      <p:ext uri="{BB962C8B-B14F-4D97-AF65-F5344CB8AC3E}">
        <p14:creationId xmlns:p14="http://schemas.microsoft.com/office/powerpoint/2010/main" val="1063795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Membership Benefits</a:t>
            </a:r>
          </a:p>
        </p:txBody>
      </p:sp>
    </p:spTree>
    <p:extLst>
      <p:ext uri="{BB962C8B-B14F-4D97-AF65-F5344CB8AC3E}">
        <p14:creationId xmlns:p14="http://schemas.microsoft.com/office/powerpoint/2010/main" val="1908484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Benefits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13289" y="1722205"/>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Scholarships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Educational Events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Professional Development Opportunities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Publications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Insurance Supplements</a:t>
            </a:r>
          </a:p>
        </p:txBody>
      </p:sp>
    </p:spTree>
    <p:extLst>
      <p:ext uri="{BB962C8B-B14F-4D97-AF65-F5344CB8AC3E}">
        <p14:creationId xmlns:p14="http://schemas.microsoft.com/office/powerpoint/2010/main" val="248653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Scholarships</a:t>
            </a:r>
          </a:p>
        </p:txBody>
      </p:sp>
      <p:pic>
        <p:nvPicPr>
          <p:cNvPr id="7" name="Picture 3" descr="A person standing in front of a computer&#10;&#10;Description generated with high confidence">
            <a:extLst>
              <a:ext uri="{FF2B5EF4-FFF2-40B4-BE49-F238E27FC236}">
                <a16:creationId xmlns:a16="http://schemas.microsoft.com/office/drawing/2014/main" id="{772625F2-C24E-402C-805E-953C1BD1ED64}"/>
              </a:ext>
            </a:extLst>
          </p:cNvPr>
          <p:cNvPicPr>
            <a:picLocks noChangeAspect="1"/>
          </p:cNvPicPr>
          <p:nvPr/>
        </p:nvPicPr>
        <p:blipFill>
          <a:blip r:embed="rId4"/>
          <a:stretch>
            <a:fillRect/>
          </a:stretch>
        </p:blipFill>
        <p:spPr>
          <a:xfrm>
            <a:off x="370367" y="2052870"/>
            <a:ext cx="4076700" cy="2124129"/>
          </a:xfrm>
          <a:prstGeom prst="rect">
            <a:avLst/>
          </a:prstGeom>
        </p:spPr>
      </p:pic>
      <p:sp>
        <p:nvSpPr>
          <p:cNvPr id="9" name="TextBox 8">
            <a:extLst>
              <a:ext uri="{FF2B5EF4-FFF2-40B4-BE49-F238E27FC236}">
                <a16:creationId xmlns:a16="http://schemas.microsoft.com/office/drawing/2014/main" id="{F8076A76-42E1-408D-B3D0-8104780B6F4C}"/>
              </a:ext>
            </a:extLst>
          </p:cNvPr>
          <p:cNvSpPr txBox="1"/>
          <p:nvPr/>
        </p:nvSpPr>
        <p:spPr>
          <a:xfrm>
            <a:off x="4437400" y="1381803"/>
            <a:ext cx="7593135" cy="5111071"/>
          </a:xfrm>
          <a:prstGeom prst="rect">
            <a:avLst/>
          </a:prstGeom>
          <a:noFill/>
        </p:spPr>
        <p:txBody>
          <a:bodyPr wrap="square" lIns="457200" tIns="228600" rIns="457200" bIns="228600" rtlCol="0" anchor="t" anchorCtr="0">
            <a:noAutofit/>
          </a:bodyPr>
          <a:lstStyle/>
          <a:p>
            <a:pPr>
              <a:defRPr/>
            </a:pPr>
            <a:r>
              <a:rPr lang="en-US" sz="2400" b="1" dirty="0">
                <a:solidFill>
                  <a:schemeClr val="bg1"/>
                </a:solidFill>
                <a:latin typeface="Trebuchet MS"/>
              </a:rPr>
              <a:t>AFBA/NGAUS Active Life Member Scholarship</a:t>
            </a:r>
            <a:endParaRPr lang="en-US" dirty="0">
              <a:solidFill>
                <a:schemeClr val="bg1"/>
              </a:solidFill>
              <a:cs typeface="Calibri" panose="020F0502020204030204"/>
            </a:endParaRPr>
          </a:p>
          <a:p>
            <a:pPr lvl="1">
              <a:spcAft>
                <a:spcPts val="1000"/>
              </a:spcAft>
              <a:defRPr/>
            </a:pPr>
            <a:r>
              <a:rPr lang="en-US" sz="2400" dirty="0">
                <a:solidFill>
                  <a:schemeClr val="bg1"/>
                </a:solidFill>
                <a:latin typeface="Trebuchet MS"/>
              </a:rPr>
              <a:t>Award two $5,000 scholarships to a NGAUS Active Life Member or their dependent</a:t>
            </a:r>
          </a:p>
          <a:p>
            <a:pPr>
              <a:defRPr/>
            </a:pPr>
            <a:r>
              <a:rPr lang="en-US" sz="2400" b="1" dirty="0">
                <a:solidFill>
                  <a:schemeClr val="bg1"/>
                </a:solidFill>
                <a:latin typeface="Trebuchet MS"/>
              </a:rPr>
              <a:t>Grantham University Scholarship</a:t>
            </a:r>
          </a:p>
          <a:p>
            <a:pPr lvl="1">
              <a:spcAft>
                <a:spcPts val="1000"/>
              </a:spcAft>
              <a:defRPr/>
            </a:pPr>
            <a:r>
              <a:rPr lang="en-US" sz="2400" dirty="0">
                <a:solidFill>
                  <a:schemeClr val="bg1"/>
                </a:solidFill>
                <a:latin typeface="Trebuchet MS"/>
              </a:rPr>
              <a:t>Two $14,200 scholarships, one for an active Guardsman and NGAUS member and Guardsman ranked 0-5 and below. The second for a spouse of an active member</a:t>
            </a:r>
          </a:p>
          <a:p>
            <a:pPr>
              <a:defRPr/>
            </a:pPr>
            <a:r>
              <a:rPr lang="en-US" sz="2400" b="1" dirty="0">
                <a:solidFill>
                  <a:schemeClr val="bg1"/>
                </a:solidFill>
                <a:latin typeface="Trebuchet MS"/>
              </a:rPr>
              <a:t>National Guard Educational Foundation Scholarships</a:t>
            </a:r>
          </a:p>
          <a:p>
            <a:pPr lvl="1">
              <a:defRPr/>
            </a:pPr>
            <a:r>
              <a:rPr lang="en-US" sz="2400" dirty="0">
                <a:solidFill>
                  <a:schemeClr val="bg1"/>
                </a:solidFill>
                <a:latin typeface="Trebuchet MS"/>
              </a:rPr>
              <a:t>The Van Hipp Heroes Scholarship Fund</a:t>
            </a:r>
          </a:p>
          <a:p>
            <a:pPr lvl="1">
              <a:defRPr/>
            </a:pPr>
            <a:r>
              <a:rPr lang="en-US" sz="2400" dirty="0">
                <a:solidFill>
                  <a:schemeClr val="bg1"/>
                </a:solidFill>
                <a:latin typeface="Trebuchet MS"/>
              </a:rPr>
              <a:t>Leonardo DRS Guardian Scholarship Fund</a:t>
            </a:r>
          </a:p>
        </p:txBody>
      </p:sp>
      <p:sp>
        <p:nvSpPr>
          <p:cNvPr id="12" name="Rectangle 11">
            <a:extLst>
              <a:ext uri="{FF2B5EF4-FFF2-40B4-BE49-F238E27FC236}">
                <a16:creationId xmlns:a16="http://schemas.microsoft.com/office/drawing/2014/main" id="{A610B2C0-A08B-4620-8B03-F22ADB2F5616}"/>
              </a:ext>
            </a:extLst>
          </p:cNvPr>
          <p:cNvSpPr/>
          <p:nvPr/>
        </p:nvSpPr>
        <p:spPr>
          <a:xfrm>
            <a:off x="289578" y="4781371"/>
            <a:ext cx="4252497" cy="97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a:extLst>
              <a:ext uri="{FF2B5EF4-FFF2-40B4-BE49-F238E27FC236}">
                <a16:creationId xmlns:a16="http://schemas.microsoft.com/office/drawing/2014/main" id="{ABDB8570-1F45-439B-82B9-AF6F147BF09A}"/>
              </a:ext>
            </a:extLst>
          </p:cNvPr>
          <p:cNvPicPr>
            <a:picLocks noChangeAspect="1"/>
          </p:cNvPicPr>
          <p:nvPr/>
        </p:nvPicPr>
        <p:blipFill>
          <a:blip r:embed="rId5"/>
          <a:stretch>
            <a:fillRect/>
          </a:stretch>
        </p:blipFill>
        <p:spPr>
          <a:xfrm>
            <a:off x="384584" y="4895110"/>
            <a:ext cx="4062483" cy="751405"/>
          </a:xfrm>
          <a:prstGeom prst="rect">
            <a:avLst/>
          </a:prstGeom>
        </p:spPr>
      </p:pic>
    </p:spTree>
    <p:extLst>
      <p:ext uri="{BB962C8B-B14F-4D97-AF65-F5344CB8AC3E}">
        <p14:creationId xmlns:p14="http://schemas.microsoft.com/office/powerpoint/2010/main" val="1100900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TotalTime>
  <Words>1840</Words>
  <Application>Microsoft Office PowerPoint</Application>
  <PresentationFormat>Widescreen</PresentationFormat>
  <Paragraphs>178</Paragraphs>
  <Slides>22</Slides>
  <Notes>15</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Arial,Sans-Serif</vt:lpstr>
      <vt:lpstr>Calibri</vt:lpstr>
      <vt:lpstr>Calibri Light</vt:lpstr>
      <vt:lpstr>proxima-nova</vt:lpstr>
      <vt:lpstr>Roboto</vt:lpstr>
      <vt:lpstr>Times New Roman</vt:lpstr>
      <vt:lpstr>Trebuchet MS</vt:lpstr>
      <vt:lpstr>Verdana</vt:lpstr>
      <vt:lpstr>Office Theme</vt:lpstr>
      <vt:lpstr>Membership</vt:lpstr>
      <vt:lpstr>Agenda</vt:lpstr>
      <vt:lpstr>Membership 101</vt:lpstr>
      <vt:lpstr>Membership Eligibility</vt:lpstr>
      <vt:lpstr>Membership Dues</vt:lpstr>
      <vt:lpstr>Rebates and Performance Incentives</vt:lpstr>
      <vt:lpstr>Membership Benefits</vt:lpstr>
      <vt:lpstr>Benefits</vt:lpstr>
      <vt:lpstr>Scholarships</vt:lpstr>
      <vt:lpstr>Educational Events</vt:lpstr>
      <vt:lpstr>Educational Events</vt:lpstr>
      <vt:lpstr>Publications</vt:lpstr>
      <vt:lpstr>Social Media</vt:lpstr>
      <vt:lpstr>Insurance Supplements</vt:lpstr>
      <vt:lpstr>Getting Involved</vt:lpstr>
      <vt:lpstr>Time to Serve</vt:lpstr>
      <vt:lpstr>Make a Difference</vt:lpstr>
      <vt:lpstr>Learn and Teach</vt:lpstr>
      <vt:lpstr>Learn and Teach</vt:lpstr>
      <vt:lpstr>Questions?</vt:lpstr>
      <vt:lpstr>Top FY20 NGAUS Priorities</vt:lpstr>
      <vt:lpstr>Notable FY19 Accomplishments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NGAUS Membership</dc:title>
  <dc:creator>Cheyenne Arnold</dc:creator>
  <cp:lastModifiedBy>COCHRAN, BRANDON W Maj US Air Force ANG 132 MDG/SGA</cp:lastModifiedBy>
  <cp:revision>14</cp:revision>
  <dcterms:created xsi:type="dcterms:W3CDTF">2020-09-22T14:43:30Z</dcterms:created>
  <dcterms:modified xsi:type="dcterms:W3CDTF">2020-12-05T20:00:31Z</dcterms:modified>
</cp:coreProperties>
</file>