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79" r:id="rId2"/>
    <p:sldId id="288" r:id="rId3"/>
    <p:sldId id="291" r:id="rId4"/>
    <p:sldId id="303" r:id="rId5"/>
    <p:sldId id="304" r:id="rId6"/>
    <p:sldId id="305" r:id="rId7"/>
    <p:sldId id="306" r:id="rId8"/>
    <p:sldId id="307" r:id="rId9"/>
    <p:sldId id="308" r:id="rId10"/>
    <p:sldId id="309" r:id="rId11"/>
    <p:sldId id="310" r:id="rId12"/>
    <p:sldId id="311" r:id="rId13"/>
    <p:sldId id="282" r:id="rId14"/>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128" autoAdjust="0"/>
  </p:normalViewPr>
  <p:slideViewPr>
    <p:cSldViewPr>
      <p:cViewPr varScale="1">
        <p:scale>
          <a:sx n="95" d="100"/>
          <a:sy n="95" d="100"/>
        </p:scale>
        <p:origin x="109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8475" cy="462119"/>
          </a:xfrm>
          <a:prstGeom prst="rect">
            <a:avLst/>
          </a:prstGeom>
        </p:spPr>
        <p:txBody>
          <a:bodyPr vert="horz" lIns="91085" tIns="45542" rIns="91085" bIns="45542" rtlCol="0"/>
          <a:lstStyle>
            <a:lvl1pPr algn="l">
              <a:defRPr sz="1200"/>
            </a:lvl1pPr>
          </a:lstStyle>
          <a:p>
            <a:endParaRPr lang="en-US"/>
          </a:p>
        </p:txBody>
      </p:sp>
      <p:sp>
        <p:nvSpPr>
          <p:cNvPr id="3" name="Date Placeholder 2"/>
          <p:cNvSpPr>
            <a:spLocks noGrp="1"/>
          </p:cNvSpPr>
          <p:nvPr>
            <p:ph type="dt" idx="1"/>
          </p:nvPr>
        </p:nvSpPr>
        <p:spPr>
          <a:xfrm>
            <a:off x="3970340" y="1"/>
            <a:ext cx="3038475" cy="462119"/>
          </a:xfrm>
          <a:prstGeom prst="rect">
            <a:avLst/>
          </a:prstGeom>
        </p:spPr>
        <p:txBody>
          <a:bodyPr vert="horz" lIns="91085" tIns="45542" rIns="91085" bIns="45542" rtlCol="0"/>
          <a:lstStyle>
            <a:lvl1pPr algn="r">
              <a:defRPr sz="1200"/>
            </a:lvl1pPr>
          </a:lstStyle>
          <a:p>
            <a:fld id="{B86EEB07-600D-4B7F-8FA8-BD2479537D81}" type="datetimeFigureOut">
              <a:rPr lang="en-US" smtClean="0"/>
              <a:pPr/>
              <a:t>12/5/2020</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085" tIns="45542" rIns="91085" bIns="45542" rtlCol="0" anchor="ctr"/>
          <a:lstStyle/>
          <a:p>
            <a:endParaRPr lang="en-US"/>
          </a:p>
        </p:txBody>
      </p:sp>
      <p:sp>
        <p:nvSpPr>
          <p:cNvPr id="5" name="Notes Placeholder 4"/>
          <p:cNvSpPr>
            <a:spLocks noGrp="1"/>
          </p:cNvSpPr>
          <p:nvPr>
            <p:ph type="body" sz="quarter" idx="3"/>
          </p:nvPr>
        </p:nvSpPr>
        <p:spPr>
          <a:xfrm>
            <a:off x="701676" y="4387768"/>
            <a:ext cx="5607050" cy="4155919"/>
          </a:xfrm>
          <a:prstGeom prst="rect">
            <a:avLst/>
          </a:prstGeom>
        </p:spPr>
        <p:txBody>
          <a:bodyPr vert="horz" lIns="91085" tIns="45542" rIns="91085" bIns="4554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772380"/>
            <a:ext cx="3038475" cy="462119"/>
          </a:xfrm>
          <a:prstGeom prst="rect">
            <a:avLst/>
          </a:prstGeom>
        </p:spPr>
        <p:txBody>
          <a:bodyPr vert="horz" lIns="91085" tIns="45542" rIns="91085" bIns="45542" rtlCol="0" anchor="b"/>
          <a:lstStyle>
            <a:lvl1pPr algn="l">
              <a:defRPr sz="1200"/>
            </a:lvl1pPr>
          </a:lstStyle>
          <a:p>
            <a:endParaRPr lang="en-US"/>
          </a:p>
        </p:txBody>
      </p:sp>
      <p:sp>
        <p:nvSpPr>
          <p:cNvPr id="7" name="Slide Number Placeholder 6"/>
          <p:cNvSpPr>
            <a:spLocks noGrp="1"/>
          </p:cNvSpPr>
          <p:nvPr>
            <p:ph type="sldNum" sz="quarter" idx="5"/>
          </p:nvPr>
        </p:nvSpPr>
        <p:spPr>
          <a:xfrm>
            <a:off x="3970340" y="8772380"/>
            <a:ext cx="3038475" cy="462119"/>
          </a:xfrm>
          <a:prstGeom prst="rect">
            <a:avLst/>
          </a:prstGeom>
        </p:spPr>
        <p:txBody>
          <a:bodyPr vert="horz" lIns="91085" tIns="45542" rIns="91085" bIns="45542" rtlCol="0" anchor="b"/>
          <a:lstStyle>
            <a:lvl1pPr algn="r">
              <a:defRPr sz="1200"/>
            </a:lvl1pPr>
          </a:lstStyle>
          <a:p>
            <a:fld id="{920A39DA-0AD4-4571-A01B-EB01FB2366F9}" type="slidenum">
              <a:rPr lang="en-US" smtClean="0"/>
              <a:pPr/>
              <a:t>‹#›</a:t>
            </a:fld>
            <a:endParaRPr lang="en-US"/>
          </a:p>
        </p:txBody>
      </p:sp>
    </p:spTree>
    <p:extLst>
      <p:ext uri="{BB962C8B-B14F-4D97-AF65-F5344CB8AC3E}">
        <p14:creationId xmlns:p14="http://schemas.microsoft.com/office/powerpoint/2010/main" val="1353623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6/19/2020</a:t>
            </a:r>
            <a:endParaRPr lang="en-US"/>
          </a:p>
        </p:txBody>
      </p:sp>
      <p:sp>
        <p:nvSpPr>
          <p:cNvPr id="5" name="Footer Placeholder 4"/>
          <p:cNvSpPr>
            <a:spLocks noGrp="1"/>
          </p:cNvSpPr>
          <p:nvPr>
            <p:ph type="ftr" sz="quarter" idx="11"/>
          </p:nvPr>
        </p:nvSpPr>
        <p:spPr/>
        <p:txBody>
          <a:bodyPr/>
          <a:lstStyle/>
          <a:p>
            <a:r>
              <a:rPr lang="en-US" smtClean="0"/>
              <a:t>PRE-DECISIONAL</a:t>
            </a:r>
            <a:endParaRPr lang="en-US"/>
          </a:p>
        </p:txBody>
      </p:sp>
      <p:sp>
        <p:nvSpPr>
          <p:cNvPr id="6" name="Slide Number Placeholder 5"/>
          <p:cNvSpPr>
            <a:spLocks noGrp="1"/>
          </p:cNvSpPr>
          <p:nvPr>
            <p:ph type="sldNum" sz="quarter" idx="12"/>
          </p:nvPr>
        </p:nvSpPr>
        <p:spPr/>
        <p:txBody>
          <a:bodyPr/>
          <a:lstStyle/>
          <a:p>
            <a:fld id="{A55C64FC-038B-48CD-971C-0E8174885A1C}" type="slidenum">
              <a:rPr lang="en-US" smtClean="0"/>
              <a:pPr/>
              <a:t>‹#›</a:t>
            </a:fld>
            <a:endParaRPr lang="en-US"/>
          </a:p>
        </p:txBody>
      </p:sp>
    </p:spTree>
    <p:extLst>
      <p:ext uri="{BB962C8B-B14F-4D97-AF65-F5344CB8AC3E}">
        <p14:creationId xmlns:p14="http://schemas.microsoft.com/office/powerpoint/2010/main" val="9435434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6/19/2020</a:t>
            </a:r>
            <a:endParaRPr lang="en-US"/>
          </a:p>
        </p:txBody>
      </p:sp>
      <p:sp>
        <p:nvSpPr>
          <p:cNvPr id="5" name="Footer Placeholder 4"/>
          <p:cNvSpPr>
            <a:spLocks noGrp="1"/>
          </p:cNvSpPr>
          <p:nvPr>
            <p:ph type="ftr" sz="quarter" idx="11"/>
          </p:nvPr>
        </p:nvSpPr>
        <p:spPr/>
        <p:txBody>
          <a:bodyPr/>
          <a:lstStyle/>
          <a:p>
            <a:r>
              <a:rPr lang="en-US" smtClean="0"/>
              <a:t>PRE-DECISIONAL</a:t>
            </a:r>
            <a:endParaRPr lang="en-US"/>
          </a:p>
        </p:txBody>
      </p:sp>
      <p:sp>
        <p:nvSpPr>
          <p:cNvPr id="6" name="Slide Number Placeholder 5"/>
          <p:cNvSpPr>
            <a:spLocks noGrp="1"/>
          </p:cNvSpPr>
          <p:nvPr>
            <p:ph type="sldNum" sz="quarter" idx="12"/>
          </p:nvPr>
        </p:nvSpPr>
        <p:spPr/>
        <p:txBody>
          <a:bodyPr/>
          <a:lstStyle/>
          <a:p>
            <a:fld id="{A55C64FC-038B-48CD-971C-0E8174885A1C}" type="slidenum">
              <a:rPr lang="en-US" smtClean="0"/>
              <a:pPr/>
              <a:t>‹#›</a:t>
            </a:fld>
            <a:endParaRPr lang="en-US"/>
          </a:p>
        </p:txBody>
      </p:sp>
    </p:spTree>
    <p:extLst>
      <p:ext uri="{BB962C8B-B14F-4D97-AF65-F5344CB8AC3E}">
        <p14:creationId xmlns:p14="http://schemas.microsoft.com/office/powerpoint/2010/main" val="27259769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6/19/2020</a:t>
            </a:r>
            <a:endParaRPr lang="en-US"/>
          </a:p>
        </p:txBody>
      </p:sp>
      <p:sp>
        <p:nvSpPr>
          <p:cNvPr id="5" name="Footer Placeholder 4"/>
          <p:cNvSpPr>
            <a:spLocks noGrp="1"/>
          </p:cNvSpPr>
          <p:nvPr>
            <p:ph type="ftr" sz="quarter" idx="11"/>
          </p:nvPr>
        </p:nvSpPr>
        <p:spPr/>
        <p:txBody>
          <a:bodyPr/>
          <a:lstStyle/>
          <a:p>
            <a:r>
              <a:rPr lang="en-US" smtClean="0"/>
              <a:t>PRE-DECISIONAL</a:t>
            </a:r>
            <a:endParaRPr lang="en-US"/>
          </a:p>
        </p:txBody>
      </p:sp>
      <p:sp>
        <p:nvSpPr>
          <p:cNvPr id="6" name="Slide Number Placeholder 5"/>
          <p:cNvSpPr>
            <a:spLocks noGrp="1"/>
          </p:cNvSpPr>
          <p:nvPr>
            <p:ph type="sldNum" sz="quarter" idx="12"/>
          </p:nvPr>
        </p:nvSpPr>
        <p:spPr/>
        <p:txBody>
          <a:bodyPr/>
          <a:lstStyle/>
          <a:p>
            <a:fld id="{A55C64FC-038B-48CD-971C-0E8174885A1C}" type="slidenum">
              <a:rPr lang="en-US" smtClean="0"/>
              <a:pPr/>
              <a:t>‹#›</a:t>
            </a:fld>
            <a:endParaRPr lang="en-US"/>
          </a:p>
        </p:txBody>
      </p:sp>
    </p:spTree>
    <p:extLst>
      <p:ext uri="{BB962C8B-B14F-4D97-AF65-F5344CB8AC3E}">
        <p14:creationId xmlns:p14="http://schemas.microsoft.com/office/powerpoint/2010/main" val="11016697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6/19/2020</a:t>
            </a:r>
            <a:endParaRPr lang="en-US"/>
          </a:p>
        </p:txBody>
      </p:sp>
      <p:sp>
        <p:nvSpPr>
          <p:cNvPr id="5" name="Footer Placeholder 4"/>
          <p:cNvSpPr>
            <a:spLocks noGrp="1"/>
          </p:cNvSpPr>
          <p:nvPr>
            <p:ph type="ftr" sz="quarter" idx="11"/>
          </p:nvPr>
        </p:nvSpPr>
        <p:spPr/>
        <p:txBody>
          <a:bodyPr/>
          <a:lstStyle/>
          <a:p>
            <a:r>
              <a:rPr lang="en-US" smtClean="0"/>
              <a:t>PRE-DECISIONAL</a:t>
            </a:r>
            <a:endParaRPr lang="en-US"/>
          </a:p>
        </p:txBody>
      </p:sp>
      <p:sp>
        <p:nvSpPr>
          <p:cNvPr id="6" name="Slide Number Placeholder 5"/>
          <p:cNvSpPr>
            <a:spLocks noGrp="1"/>
          </p:cNvSpPr>
          <p:nvPr>
            <p:ph type="sldNum" sz="quarter" idx="12"/>
          </p:nvPr>
        </p:nvSpPr>
        <p:spPr/>
        <p:txBody>
          <a:bodyPr/>
          <a:lstStyle/>
          <a:p>
            <a:fld id="{A55C64FC-038B-48CD-971C-0E8174885A1C}" type="slidenum">
              <a:rPr lang="en-US" smtClean="0"/>
              <a:pPr/>
              <a:t>‹#›</a:t>
            </a:fld>
            <a:endParaRPr lang="en-US"/>
          </a:p>
        </p:txBody>
      </p:sp>
    </p:spTree>
    <p:extLst>
      <p:ext uri="{BB962C8B-B14F-4D97-AF65-F5344CB8AC3E}">
        <p14:creationId xmlns:p14="http://schemas.microsoft.com/office/powerpoint/2010/main" val="29617672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6/19/2020</a:t>
            </a:r>
            <a:endParaRPr lang="en-US"/>
          </a:p>
        </p:txBody>
      </p:sp>
      <p:sp>
        <p:nvSpPr>
          <p:cNvPr id="5" name="Footer Placeholder 4"/>
          <p:cNvSpPr>
            <a:spLocks noGrp="1"/>
          </p:cNvSpPr>
          <p:nvPr>
            <p:ph type="ftr" sz="quarter" idx="11"/>
          </p:nvPr>
        </p:nvSpPr>
        <p:spPr/>
        <p:txBody>
          <a:bodyPr/>
          <a:lstStyle/>
          <a:p>
            <a:r>
              <a:rPr lang="en-US" smtClean="0"/>
              <a:t>PRE-DECISIONAL</a:t>
            </a:r>
            <a:endParaRPr lang="en-US"/>
          </a:p>
        </p:txBody>
      </p:sp>
      <p:sp>
        <p:nvSpPr>
          <p:cNvPr id="6" name="Slide Number Placeholder 5"/>
          <p:cNvSpPr>
            <a:spLocks noGrp="1"/>
          </p:cNvSpPr>
          <p:nvPr>
            <p:ph type="sldNum" sz="quarter" idx="12"/>
          </p:nvPr>
        </p:nvSpPr>
        <p:spPr/>
        <p:txBody>
          <a:bodyPr/>
          <a:lstStyle/>
          <a:p>
            <a:fld id="{A55C64FC-038B-48CD-971C-0E8174885A1C}" type="slidenum">
              <a:rPr lang="en-US" smtClean="0"/>
              <a:pPr/>
              <a:t>‹#›</a:t>
            </a:fld>
            <a:endParaRPr lang="en-US"/>
          </a:p>
        </p:txBody>
      </p:sp>
    </p:spTree>
    <p:extLst>
      <p:ext uri="{BB962C8B-B14F-4D97-AF65-F5344CB8AC3E}">
        <p14:creationId xmlns:p14="http://schemas.microsoft.com/office/powerpoint/2010/main" val="26496533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6/19/2020</a:t>
            </a:r>
            <a:endParaRPr lang="en-US"/>
          </a:p>
        </p:txBody>
      </p:sp>
      <p:sp>
        <p:nvSpPr>
          <p:cNvPr id="6" name="Footer Placeholder 5"/>
          <p:cNvSpPr>
            <a:spLocks noGrp="1"/>
          </p:cNvSpPr>
          <p:nvPr>
            <p:ph type="ftr" sz="quarter" idx="11"/>
          </p:nvPr>
        </p:nvSpPr>
        <p:spPr/>
        <p:txBody>
          <a:bodyPr/>
          <a:lstStyle/>
          <a:p>
            <a:r>
              <a:rPr lang="en-US" smtClean="0"/>
              <a:t>PRE-DECISIONAL</a:t>
            </a:r>
            <a:endParaRPr lang="en-US"/>
          </a:p>
        </p:txBody>
      </p:sp>
      <p:sp>
        <p:nvSpPr>
          <p:cNvPr id="7" name="Slide Number Placeholder 6"/>
          <p:cNvSpPr>
            <a:spLocks noGrp="1"/>
          </p:cNvSpPr>
          <p:nvPr>
            <p:ph type="sldNum" sz="quarter" idx="12"/>
          </p:nvPr>
        </p:nvSpPr>
        <p:spPr/>
        <p:txBody>
          <a:bodyPr/>
          <a:lstStyle/>
          <a:p>
            <a:fld id="{A55C64FC-038B-48CD-971C-0E8174885A1C}" type="slidenum">
              <a:rPr lang="en-US" smtClean="0"/>
              <a:pPr/>
              <a:t>‹#›</a:t>
            </a:fld>
            <a:endParaRPr lang="en-US"/>
          </a:p>
        </p:txBody>
      </p:sp>
    </p:spTree>
    <p:extLst>
      <p:ext uri="{BB962C8B-B14F-4D97-AF65-F5344CB8AC3E}">
        <p14:creationId xmlns:p14="http://schemas.microsoft.com/office/powerpoint/2010/main" val="17514862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6/19/2020</a:t>
            </a:r>
            <a:endParaRPr lang="en-US"/>
          </a:p>
        </p:txBody>
      </p:sp>
      <p:sp>
        <p:nvSpPr>
          <p:cNvPr id="8" name="Footer Placeholder 7"/>
          <p:cNvSpPr>
            <a:spLocks noGrp="1"/>
          </p:cNvSpPr>
          <p:nvPr>
            <p:ph type="ftr" sz="quarter" idx="11"/>
          </p:nvPr>
        </p:nvSpPr>
        <p:spPr/>
        <p:txBody>
          <a:bodyPr/>
          <a:lstStyle/>
          <a:p>
            <a:r>
              <a:rPr lang="en-US" smtClean="0"/>
              <a:t>PRE-DECISIONAL</a:t>
            </a:r>
            <a:endParaRPr lang="en-US"/>
          </a:p>
        </p:txBody>
      </p:sp>
      <p:sp>
        <p:nvSpPr>
          <p:cNvPr id="9" name="Slide Number Placeholder 8"/>
          <p:cNvSpPr>
            <a:spLocks noGrp="1"/>
          </p:cNvSpPr>
          <p:nvPr>
            <p:ph type="sldNum" sz="quarter" idx="12"/>
          </p:nvPr>
        </p:nvSpPr>
        <p:spPr/>
        <p:txBody>
          <a:bodyPr/>
          <a:lstStyle/>
          <a:p>
            <a:fld id="{A55C64FC-038B-48CD-971C-0E8174885A1C}" type="slidenum">
              <a:rPr lang="en-US" smtClean="0"/>
              <a:pPr/>
              <a:t>‹#›</a:t>
            </a:fld>
            <a:endParaRPr lang="en-US"/>
          </a:p>
        </p:txBody>
      </p:sp>
    </p:spTree>
    <p:extLst>
      <p:ext uri="{BB962C8B-B14F-4D97-AF65-F5344CB8AC3E}">
        <p14:creationId xmlns:p14="http://schemas.microsoft.com/office/powerpoint/2010/main" val="6697859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6/19/2020</a:t>
            </a:r>
            <a:endParaRPr lang="en-US"/>
          </a:p>
        </p:txBody>
      </p:sp>
      <p:sp>
        <p:nvSpPr>
          <p:cNvPr id="4" name="Footer Placeholder 3"/>
          <p:cNvSpPr>
            <a:spLocks noGrp="1"/>
          </p:cNvSpPr>
          <p:nvPr>
            <p:ph type="ftr" sz="quarter" idx="11"/>
          </p:nvPr>
        </p:nvSpPr>
        <p:spPr/>
        <p:txBody>
          <a:bodyPr/>
          <a:lstStyle/>
          <a:p>
            <a:r>
              <a:rPr lang="en-US" smtClean="0"/>
              <a:t>PRE-DECISIONAL</a:t>
            </a:r>
            <a:endParaRPr lang="en-US"/>
          </a:p>
        </p:txBody>
      </p:sp>
      <p:sp>
        <p:nvSpPr>
          <p:cNvPr id="5" name="Slide Number Placeholder 4"/>
          <p:cNvSpPr>
            <a:spLocks noGrp="1"/>
          </p:cNvSpPr>
          <p:nvPr>
            <p:ph type="sldNum" sz="quarter" idx="12"/>
          </p:nvPr>
        </p:nvSpPr>
        <p:spPr/>
        <p:txBody>
          <a:bodyPr/>
          <a:lstStyle/>
          <a:p>
            <a:fld id="{A55C64FC-038B-48CD-971C-0E8174885A1C}" type="slidenum">
              <a:rPr lang="en-US" smtClean="0"/>
              <a:pPr/>
              <a:t>‹#›</a:t>
            </a:fld>
            <a:endParaRPr lang="en-US"/>
          </a:p>
        </p:txBody>
      </p:sp>
    </p:spTree>
    <p:extLst>
      <p:ext uri="{BB962C8B-B14F-4D97-AF65-F5344CB8AC3E}">
        <p14:creationId xmlns:p14="http://schemas.microsoft.com/office/powerpoint/2010/main" val="40950212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6/19/2020</a:t>
            </a:r>
            <a:endParaRPr lang="en-US"/>
          </a:p>
        </p:txBody>
      </p:sp>
      <p:sp>
        <p:nvSpPr>
          <p:cNvPr id="3" name="Footer Placeholder 2"/>
          <p:cNvSpPr>
            <a:spLocks noGrp="1"/>
          </p:cNvSpPr>
          <p:nvPr>
            <p:ph type="ftr" sz="quarter" idx="11"/>
          </p:nvPr>
        </p:nvSpPr>
        <p:spPr/>
        <p:txBody>
          <a:bodyPr/>
          <a:lstStyle/>
          <a:p>
            <a:r>
              <a:rPr lang="en-US" smtClean="0"/>
              <a:t>PRE-DECISIONAL</a:t>
            </a:r>
            <a:endParaRPr lang="en-US"/>
          </a:p>
        </p:txBody>
      </p:sp>
      <p:sp>
        <p:nvSpPr>
          <p:cNvPr id="4" name="Slide Number Placeholder 3"/>
          <p:cNvSpPr>
            <a:spLocks noGrp="1"/>
          </p:cNvSpPr>
          <p:nvPr>
            <p:ph type="sldNum" sz="quarter" idx="12"/>
          </p:nvPr>
        </p:nvSpPr>
        <p:spPr/>
        <p:txBody>
          <a:bodyPr/>
          <a:lstStyle/>
          <a:p>
            <a:fld id="{A55C64FC-038B-48CD-971C-0E8174885A1C}" type="slidenum">
              <a:rPr lang="en-US" smtClean="0"/>
              <a:pPr/>
              <a:t>‹#›</a:t>
            </a:fld>
            <a:endParaRPr lang="en-US"/>
          </a:p>
        </p:txBody>
      </p:sp>
    </p:spTree>
    <p:extLst>
      <p:ext uri="{BB962C8B-B14F-4D97-AF65-F5344CB8AC3E}">
        <p14:creationId xmlns:p14="http://schemas.microsoft.com/office/powerpoint/2010/main" val="37359557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6/19/2020</a:t>
            </a:r>
            <a:endParaRPr lang="en-US"/>
          </a:p>
        </p:txBody>
      </p:sp>
      <p:sp>
        <p:nvSpPr>
          <p:cNvPr id="6" name="Footer Placeholder 5"/>
          <p:cNvSpPr>
            <a:spLocks noGrp="1"/>
          </p:cNvSpPr>
          <p:nvPr>
            <p:ph type="ftr" sz="quarter" idx="11"/>
          </p:nvPr>
        </p:nvSpPr>
        <p:spPr/>
        <p:txBody>
          <a:bodyPr/>
          <a:lstStyle/>
          <a:p>
            <a:r>
              <a:rPr lang="en-US" smtClean="0"/>
              <a:t>PRE-DECISIONAL</a:t>
            </a:r>
            <a:endParaRPr lang="en-US"/>
          </a:p>
        </p:txBody>
      </p:sp>
      <p:sp>
        <p:nvSpPr>
          <p:cNvPr id="7" name="Slide Number Placeholder 6"/>
          <p:cNvSpPr>
            <a:spLocks noGrp="1"/>
          </p:cNvSpPr>
          <p:nvPr>
            <p:ph type="sldNum" sz="quarter" idx="12"/>
          </p:nvPr>
        </p:nvSpPr>
        <p:spPr/>
        <p:txBody>
          <a:bodyPr/>
          <a:lstStyle/>
          <a:p>
            <a:fld id="{A55C64FC-038B-48CD-971C-0E8174885A1C}" type="slidenum">
              <a:rPr lang="en-US" smtClean="0"/>
              <a:pPr/>
              <a:t>‹#›</a:t>
            </a:fld>
            <a:endParaRPr lang="en-US"/>
          </a:p>
        </p:txBody>
      </p:sp>
    </p:spTree>
    <p:extLst>
      <p:ext uri="{BB962C8B-B14F-4D97-AF65-F5344CB8AC3E}">
        <p14:creationId xmlns:p14="http://schemas.microsoft.com/office/powerpoint/2010/main" val="26676783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6/19/2020</a:t>
            </a:r>
            <a:endParaRPr lang="en-US"/>
          </a:p>
        </p:txBody>
      </p:sp>
      <p:sp>
        <p:nvSpPr>
          <p:cNvPr id="6" name="Footer Placeholder 5"/>
          <p:cNvSpPr>
            <a:spLocks noGrp="1"/>
          </p:cNvSpPr>
          <p:nvPr>
            <p:ph type="ftr" sz="quarter" idx="11"/>
          </p:nvPr>
        </p:nvSpPr>
        <p:spPr/>
        <p:txBody>
          <a:bodyPr/>
          <a:lstStyle/>
          <a:p>
            <a:r>
              <a:rPr lang="en-US" smtClean="0"/>
              <a:t>PRE-DECISIONAL</a:t>
            </a:r>
            <a:endParaRPr lang="en-US"/>
          </a:p>
        </p:txBody>
      </p:sp>
      <p:sp>
        <p:nvSpPr>
          <p:cNvPr id="7" name="Slide Number Placeholder 6"/>
          <p:cNvSpPr>
            <a:spLocks noGrp="1"/>
          </p:cNvSpPr>
          <p:nvPr>
            <p:ph type="sldNum" sz="quarter" idx="12"/>
          </p:nvPr>
        </p:nvSpPr>
        <p:spPr/>
        <p:txBody>
          <a:bodyPr/>
          <a:lstStyle/>
          <a:p>
            <a:fld id="{A55C64FC-038B-48CD-971C-0E8174885A1C}" type="slidenum">
              <a:rPr lang="en-US" smtClean="0"/>
              <a:pPr/>
              <a:t>‹#›</a:t>
            </a:fld>
            <a:endParaRPr lang="en-US"/>
          </a:p>
        </p:txBody>
      </p:sp>
    </p:spTree>
    <p:extLst>
      <p:ext uri="{BB962C8B-B14F-4D97-AF65-F5344CB8AC3E}">
        <p14:creationId xmlns:p14="http://schemas.microsoft.com/office/powerpoint/2010/main" val="8823453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6/19/2020</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PRE-DECISIONAL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5C64FC-038B-48CD-971C-0E8174885A1C}" type="slidenum">
              <a:rPr lang="en-US" smtClean="0"/>
              <a:pPr/>
              <a:t>‹#›</a:t>
            </a:fld>
            <a:endParaRPr lang="en-US"/>
          </a:p>
        </p:txBody>
      </p:sp>
    </p:spTree>
    <p:extLst>
      <p:ext uri="{BB962C8B-B14F-4D97-AF65-F5344CB8AC3E}">
        <p14:creationId xmlns:p14="http://schemas.microsoft.com/office/powerpoint/2010/main" val="3832375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facebook.com/IOWAOFFICERS" TargetMode="External"/><Relationship Id="rId2" Type="http://schemas.openxmlformats.org/officeDocument/2006/relationships/hyperlink" Target="http://www.iowaofficers.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49" y="2133600"/>
            <a:ext cx="9144000" cy="1905000"/>
          </a:xfrm>
          <a:prstGeom prst="rect">
            <a:avLst/>
          </a:prstGeom>
          <a:solidFill>
            <a:schemeClr val="bg1">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09800" y="2578268"/>
            <a:ext cx="6858000" cy="1015663"/>
          </a:xfrm>
          <a:prstGeom prst="rect">
            <a:avLst/>
          </a:prstGeom>
          <a:noFill/>
        </p:spPr>
        <p:txBody>
          <a:bodyPr wrap="square" rtlCol="0">
            <a:spAutoFit/>
          </a:bodyPr>
          <a:lstStyle/>
          <a:p>
            <a:pPr algn="r"/>
            <a:r>
              <a:rPr lang="en-US" sz="3600" u="sng" dirty="0" smtClean="0">
                <a:effectLst>
                  <a:outerShdw blurRad="38100" dist="38100" dir="2700000" algn="tl">
                    <a:srgbClr val="000000">
                      <a:alpha val="43137"/>
                    </a:srgbClr>
                  </a:outerShdw>
                </a:effectLst>
                <a:latin typeface="Arial Black" panose="020B0A04020102020204" pitchFamily="34" charset="0"/>
              </a:rPr>
              <a:t>NGAUS/INGOA </a:t>
            </a:r>
            <a:r>
              <a:rPr lang="en-US" sz="3600" dirty="0" smtClean="0">
                <a:effectLst>
                  <a:outerShdw blurRad="38100" dist="38100" dir="2700000" algn="tl">
                    <a:srgbClr val="000000">
                      <a:alpha val="43137"/>
                    </a:srgbClr>
                  </a:outerShdw>
                </a:effectLst>
                <a:latin typeface="Arial Black" panose="020B0A04020102020204" pitchFamily="34" charset="0"/>
              </a:rPr>
              <a:t>:</a:t>
            </a:r>
          </a:p>
          <a:p>
            <a:pPr algn="r"/>
            <a:r>
              <a:rPr lang="en-US" sz="2400" dirty="0" smtClean="0">
                <a:effectLst>
                  <a:outerShdw blurRad="38100" dist="38100" dir="2700000" algn="tl">
                    <a:srgbClr val="000000">
                      <a:alpha val="43137"/>
                    </a:srgbClr>
                  </a:outerShdw>
                </a:effectLst>
                <a:latin typeface="Arial Black" panose="020B0A04020102020204" pitchFamily="34" charset="0"/>
              </a:rPr>
              <a:t>LEADER 101 TRAINING</a:t>
            </a:r>
          </a:p>
        </p:txBody>
      </p:sp>
      <p:sp>
        <p:nvSpPr>
          <p:cNvPr id="7" name="TextBox 6"/>
          <p:cNvSpPr txBox="1"/>
          <p:nvPr/>
        </p:nvSpPr>
        <p:spPr>
          <a:xfrm>
            <a:off x="5410200" y="5695851"/>
            <a:ext cx="3505200" cy="646331"/>
          </a:xfrm>
          <a:prstGeom prst="rect">
            <a:avLst/>
          </a:prstGeom>
          <a:solidFill>
            <a:schemeClr val="bg1">
              <a:lumMod val="75000"/>
            </a:schemeClr>
          </a:solidFill>
          <a:effectLst>
            <a:outerShdw blurRad="50800" dist="38100" dir="5400000" algn="t" rotWithShape="0">
              <a:prstClr val="black">
                <a:alpha val="40000"/>
              </a:prstClr>
            </a:outerShdw>
          </a:effectLst>
        </p:spPr>
        <p:txBody>
          <a:bodyPr wrap="square" rtlCol="0">
            <a:spAutoFit/>
          </a:bodyPr>
          <a:lstStyle/>
          <a:p>
            <a:pPr algn="ctr"/>
            <a:r>
              <a:rPr lang="en-US" dirty="0" smtClean="0">
                <a:latin typeface="Arial Black" panose="020B0A04020102020204" pitchFamily="34" charset="0"/>
              </a:rPr>
              <a:t>INGOA EXEC TEAM</a:t>
            </a:r>
          </a:p>
          <a:p>
            <a:pPr algn="ctr"/>
            <a:r>
              <a:rPr lang="en-US" dirty="0" smtClean="0">
                <a:latin typeface="Arial Black" panose="020B0A04020102020204" pitchFamily="34" charset="0"/>
              </a:rPr>
              <a:t>5 DECEMBER 2020</a:t>
            </a:r>
            <a:endParaRPr lang="en-US" dirty="0">
              <a:latin typeface="Arial Black" panose="020B0A040201020202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251" y="1895475"/>
            <a:ext cx="2402898" cy="2381250"/>
          </a:xfrm>
          <a:prstGeom prst="rect">
            <a:avLst/>
          </a:prstGeom>
        </p:spPr>
      </p:pic>
    </p:spTree>
    <p:extLst>
      <p:ext uri="{BB962C8B-B14F-4D97-AF65-F5344CB8AC3E}">
        <p14:creationId xmlns:p14="http://schemas.microsoft.com/office/powerpoint/2010/main" val="41702670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0037"/>
            <a:ext cx="8229600" cy="4906963"/>
          </a:xfrm>
          <a:solidFill>
            <a:schemeClr val="bg1">
              <a:lumMod val="75000"/>
              <a:alpha val="70000"/>
            </a:schemeClr>
          </a:solidFill>
          <a:effectLst/>
        </p:spPr>
        <p:txBody>
          <a:bodyPr>
            <a:normAutofit/>
          </a:bodyPr>
          <a:lstStyle/>
          <a:p>
            <a:pPr>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“I WOULD LIKE TO BE INVOLVED, BUT I DON’T HAVE A LOT OF EXTRA TIME.”</a:t>
            </a:r>
          </a:p>
          <a:p>
            <a:pPr lvl="1">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THERE ARE MANY WAYS TO GET INVOLVED W/VARIABLE COMMITMENT LEVELS</a:t>
            </a:r>
            <a:endParaRPr lang="en-US" sz="1600" b="1" dirty="0" smtClean="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
            </a:pPr>
            <a:endParaRPr lang="en-US" sz="1200" b="1" dirty="0" smtClean="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“THERE’S ENOUGH PEOPLE INVOLVED ALREADY.”</a:t>
            </a:r>
            <a:endParaRPr lang="en-US" sz="1600" b="1"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OUR STRENGTH IS IN OUR NUMBERS. MANY COMMITTEES ONLY HAVE ONE PERSON/CHAIR THAT IS IN NEED OF ADDITIONAL ASSISTANCE.</a:t>
            </a:r>
          </a:p>
          <a:p>
            <a:pPr lvl="1">
              <a:lnSpc>
                <a:spcPct val="110000"/>
              </a:lnSpc>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“I AM CAN DO MONTHLY MTGS, BUT LIVE OUTSIDE DES MOINES”</a:t>
            </a:r>
            <a:endParaRPr lang="en-US" sz="1600" b="1"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THE VAST MAJORITY OF OUR PARTICIPANTS CALL-IN FOR THE MEETINGS. SIMILARLY, IN 2020, INGOA HAS INVESTED HEAVILY IN WEBCASTING EQUIPMENT TO MOVE TOWARD TELE-MEETINGS. </a:t>
            </a:r>
          </a:p>
          <a:p>
            <a:pPr marL="457200" lvl="1" indent="0">
              <a:lnSpc>
                <a:spcPct val="110000"/>
              </a:lnSpc>
              <a:buNone/>
            </a:pPr>
            <a:endParaRPr lang="en-US" sz="1600" b="1" dirty="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“THE ANNUAL NGAUS CONFERENCE IS FOR SR. LDRS/ALUMNI ONLY”</a:t>
            </a:r>
          </a:p>
          <a:p>
            <a:pPr lvl="1">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THE NGAUS CONFERENCE IS OPEN TO ALL TO INCLUDE SIG. OTHERS, AND A GREAT WAY TO UNDERSTAND THE BIGGER PICTURE. </a:t>
            </a:r>
            <a:endParaRPr lang="en-US" sz="1600" b="1"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
            </a:pPr>
            <a:endParaRPr lang="en-US" sz="1200" b="1"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a:buFont typeface="Wingdings" panose="05000000000000000000" pitchFamily="2" charset="2"/>
              <a:buChar char="§"/>
            </a:pPr>
            <a:endParaRPr lang="en-US" sz="1600" dirty="0" smtClean="0">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457200" y="274638"/>
            <a:ext cx="8229600" cy="1143000"/>
          </a:xfrm>
          <a:solidFill>
            <a:schemeClr val="bg1">
              <a:lumMod val="75000"/>
            </a:schemeClr>
          </a:solidFill>
          <a:effectLst>
            <a:outerShdw blurRad="50800" dist="38100" dir="5400000" algn="t" rotWithShape="0">
              <a:prstClr val="black">
                <a:alpha val="40000"/>
              </a:prstClr>
            </a:outerShdw>
          </a:effectLst>
        </p:spPr>
        <p:txBody>
          <a:bodyPr>
            <a:normAutofit/>
          </a:bodyPr>
          <a:lstStyle/>
          <a:p>
            <a:pPr algn="r"/>
            <a:r>
              <a:rPr lang="en-US" sz="3000" dirty="0" smtClean="0">
                <a:effectLst>
                  <a:outerShdw blurRad="38100" dist="38100" dir="2700000" algn="tl">
                    <a:srgbClr val="000000">
                      <a:alpha val="43137"/>
                    </a:srgbClr>
                  </a:outerShdw>
                </a:effectLst>
                <a:latin typeface="Arial Black" panose="020B0A04020102020204" pitchFamily="34" charset="0"/>
              </a:rPr>
              <a:t>FAQS:</a:t>
            </a:r>
            <a:endParaRPr lang="en-US" sz="3000" dirty="0">
              <a:effectLst>
                <a:outerShdw blurRad="38100" dist="38100" dir="2700000" algn="tl">
                  <a:srgbClr val="000000">
                    <a:alpha val="43137"/>
                  </a:srgbClr>
                </a:outerShdw>
              </a:effectLst>
              <a:latin typeface="Arial Black" panose="020B0A04020102020204" pitchFamily="34" charset="0"/>
            </a:endParaRPr>
          </a:p>
        </p:txBody>
      </p:sp>
      <p:sp>
        <p:nvSpPr>
          <p:cNvPr id="4" name="Slide Number Placeholder 3"/>
          <p:cNvSpPr>
            <a:spLocks noGrp="1"/>
          </p:cNvSpPr>
          <p:nvPr>
            <p:ph type="sldNum" sz="quarter" idx="12"/>
          </p:nvPr>
        </p:nvSpPr>
        <p:spPr/>
        <p:txBody>
          <a:bodyPr/>
          <a:lstStyle/>
          <a:p>
            <a:fld id="{A55C64FC-038B-48CD-971C-0E8174885A1C}" type="slidenum">
              <a:rPr lang="en-US" smtClean="0"/>
              <a:pPr/>
              <a:t>10</a:t>
            </a:fld>
            <a:endParaRPr lang="en-US"/>
          </a:p>
        </p:txBody>
      </p:sp>
    </p:spTree>
    <p:extLst>
      <p:ext uri="{BB962C8B-B14F-4D97-AF65-F5344CB8AC3E}">
        <p14:creationId xmlns:p14="http://schemas.microsoft.com/office/powerpoint/2010/main" val="42888926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0037"/>
            <a:ext cx="8229600" cy="4906963"/>
          </a:xfrm>
          <a:solidFill>
            <a:schemeClr val="bg1">
              <a:lumMod val="75000"/>
              <a:alpha val="70000"/>
            </a:schemeClr>
          </a:solidFill>
          <a:effectLst/>
        </p:spPr>
        <p:txBody>
          <a:bodyPr>
            <a:normAutofit/>
          </a:bodyPr>
          <a:lstStyle/>
          <a:p>
            <a:pPr>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“I WOULD LIKE TO BE INVOLVED, BUT I DON’T HAVE A LOT OF EXTRA TIME.”</a:t>
            </a:r>
          </a:p>
          <a:p>
            <a:pPr lvl="1">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THERE ARE MANY WAYS TO GET INVOLVED W/VARIABLE COMMITMENT LEVELS</a:t>
            </a:r>
            <a:endParaRPr lang="en-US" sz="1600" b="1" dirty="0" smtClean="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
            </a:pPr>
            <a:endParaRPr lang="en-US" sz="1200" b="1" dirty="0" smtClean="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“THERE’S ENOUGH PEOPLE INVOLVED ALREADY.”</a:t>
            </a:r>
            <a:endParaRPr lang="en-US" sz="1600" b="1"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OUR STRENGTH IS IN OUR NUMBERS. MANY COMMITTEES ONLY HAVE ONE PERSON/CHAIR THAT IS IN NEED OF ADDITIONAL ASSISTANCE.</a:t>
            </a:r>
          </a:p>
          <a:p>
            <a:pPr lvl="1">
              <a:lnSpc>
                <a:spcPct val="110000"/>
              </a:lnSpc>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“I AM CAN DO MONTHLY MTGS, BUT LIVE OUTSIDE DES MOINES”</a:t>
            </a:r>
            <a:endParaRPr lang="en-US" sz="1600" b="1"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THE VAST MAJORITY OF OUR PARTICIPANTS CALL-IN FOR THE MEETINGS. SIMILARLY, IN 2020, INGOA HAS INVESTED HEAVILY IN WEBCASTING EQUIPMENT TO MOVE TOWARD TELE-MEETINGS. </a:t>
            </a:r>
            <a:endParaRPr lang="en-US" sz="1600" b="1" dirty="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endParaRPr lang="en-US" sz="2000" b="1"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
            </a:pPr>
            <a:endParaRPr lang="en-US" sz="1200" b="1"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a:buFont typeface="Wingdings" panose="05000000000000000000" pitchFamily="2" charset="2"/>
              <a:buChar char="§"/>
            </a:pPr>
            <a:endParaRPr lang="en-US" sz="1600" dirty="0" smtClean="0">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457200" y="274638"/>
            <a:ext cx="8229600" cy="1143000"/>
          </a:xfrm>
          <a:solidFill>
            <a:schemeClr val="bg1">
              <a:lumMod val="75000"/>
            </a:schemeClr>
          </a:solidFill>
          <a:effectLst>
            <a:outerShdw blurRad="50800" dist="38100" dir="5400000" algn="t" rotWithShape="0">
              <a:prstClr val="black">
                <a:alpha val="40000"/>
              </a:prstClr>
            </a:outerShdw>
          </a:effectLst>
        </p:spPr>
        <p:txBody>
          <a:bodyPr>
            <a:normAutofit/>
          </a:bodyPr>
          <a:lstStyle/>
          <a:p>
            <a:pPr algn="r"/>
            <a:r>
              <a:rPr lang="en-US" sz="3000" dirty="0" smtClean="0">
                <a:effectLst>
                  <a:outerShdw blurRad="38100" dist="38100" dir="2700000" algn="tl">
                    <a:srgbClr val="000000">
                      <a:alpha val="43137"/>
                    </a:srgbClr>
                  </a:outerShdw>
                </a:effectLst>
                <a:latin typeface="Arial Black" panose="020B0A04020102020204" pitchFamily="34" charset="0"/>
              </a:rPr>
              <a:t>FAQS:</a:t>
            </a:r>
            <a:endParaRPr lang="en-US" sz="3000" dirty="0">
              <a:effectLst>
                <a:outerShdw blurRad="38100" dist="38100" dir="2700000" algn="tl">
                  <a:srgbClr val="000000">
                    <a:alpha val="43137"/>
                  </a:srgbClr>
                </a:outerShdw>
              </a:effectLst>
              <a:latin typeface="Arial Black" panose="020B0A04020102020204" pitchFamily="34" charset="0"/>
            </a:endParaRPr>
          </a:p>
        </p:txBody>
      </p:sp>
      <p:sp>
        <p:nvSpPr>
          <p:cNvPr id="4" name="Slide Number Placeholder 3"/>
          <p:cNvSpPr>
            <a:spLocks noGrp="1"/>
          </p:cNvSpPr>
          <p:nvPr>
            <p:ph type="sldNum" sz="quarter" idx="12"/>
          </p:nvPr>
        </p:nvSpPr>
        <p:spPr/>
        <p:txBody>
          <a:bodyPr/>
          <a:lstStyle/>
          <a:p>
            <a:fld id="{A55C64FC-038B-48CD-971C-0E8174885A1C}" type="slidenum">
              <a:rPr lang="en-US" smtClean="0"/>
              <a:pPr/>
              <a:t>11</a:t>
            </a:fld>
            <a:endParaRPr lang="en-US"/>
          </a:p>
        </p:txBody>
      </p:sp>
    </p:spTree>
    <p:extLst>
      <p:ext uri="{BB962C8B-B14F-4D97-AF65-F5344CB8AC3E}">
        <p14:creationId xmlns:p14="http://schemas.microsoft.com/office/powerpoint/2010/main" val="10403435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0037"/>
            <a:ext cx="8229600" cy="4906963"/>
          </a:xfrm>
          <a:solidFill>
            <a:schemeClr val="bg1">
              <a:lumMod val="75000"/>
              <a:alpha val="70000"/>
            </a:schemeClr>
          </a:solidFill>
          <a:effectLst/>
        </p:spPr>
        <p:txBody>
          <a:bodyPr>
            <a:normAutofit/>
          </a:bodyPr>
          <a:lstStyle/>
          <a:p>
            <a:pPr>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hlinkClick r:id="rId2"/>
              </a:rPr>
              <a:t>WWW.IOWAOFFICERS.ORG</a:t>
            </a:r>
            <a:endParaRPr lang="en-US" sz="1600" b="1" dirty="0" smtClean="0">
              <a:latin typeface="Arial" panose="020B0604020202020204" pitchFamily="34" charset="0"/>
              <a:cs typeface="Arial" panose="020B0604020202020204" pitchFamily="34" charset="0"/>
            </a:endParaRPr>
          </a:p>
          <a:p>
            <a:pPr marL="457200" lvl="1" indent="0">
              <a:lnSpc>
                <a:spcPct val="110000"/>
              </a:lnSpc>
              <a:buNone/>
            </a:pPr>
            <a:endParaRPr lang="en-US" sz="1200" b="1" dirty="0" smtClean="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hlinkClick r:id="rId3"/>
              </a:rPr>
              <a:t>WWW.FACEBOOK.COM/IOWAOFFICERS</a:t>
            </a:r>
            <a:r>
              <a:rPr lang="en-US" sz="1600" b="1" dirty="0" smtClean="0">
                <a:latin typeface="Arial" panose="020B0604020202020204" pitchFamily="34" charset="0"/>
                <a:cs typeface="Arial" panose="020B0604020202020204" pitchFamily="34" charset="0"/>
              </a:rPr>
              <a:t> </a:t>
            </a:r>
            <a:endParaRPr lang="en-US" sz="1600" b="1"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FACE BOOK PUBLIC GROUP: </a:t>
            </a:r>
          </a:p>
          <a:p>
            <a:pPr lvl="1">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IOWA NATIONAL GUARD OFFICERS ASSOCIATION – COMPANY GRADE</a:t>
            </a:r>
            <a:endParaRPr lang="en-US" sz="1600" b="1" dirty="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endParaRPr lang="en-US" sz="2000" b="1" dirty="0" smtClean="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endParaRPr lang="en-US" sz="1600" b="1"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
            </a:pPr>
            <a:endParaRPr lang="en-US" sz="1200" b="1"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a:buFont typeface="Wingdings" panose="05000000000000000000" pitchFamily="2" charset="2"/>
              <a:buChar char="§"/>
            </a:pPr>
            <a:endParaRPr lang="en-US" sz="1600" dirty="0" smtClean="0">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457200" y="274638"/>
            <a:ext cx="8229600" cy="1143000"/>
          </a:xfrm>
          <a:solidFill>
            <a:schemeClr val="bg1">
              <a:lumMod val="75000"/>
            </a:schemeClr>
          </a:solidFill>
          <a:effectLst>
            <a:outerShdw blurRad="50800" dist="38100" dir="5400000" algn="t" rotWithShape="0">
              <a:prstClr val="black">
                <a:alpha val="40000"/>
              </a:prstClr>
            </a:outerShdw>
          </a:effectLst>
        </p:spPr>
        <p:txBody>
          <a:bodyPr>
            <a:normAutofit/>
          </a:bodyPr>
          <a:lstStyle/>
          <a:p>
            <a:pPr algn="r"/>
            <a:r>
              <a:rPr lang="en-US" sz="3000" dirty="0" smtClean="0">
                <a:effectLst>
                  <a:outerShdw blurRad="38100" dist="38100" dir="2700000" algn="tl">
                    <a:srgbClr val="000000">
                      <a:alpha val="43137"/>
                    </a:srgbClr>
                  </a:outerShdw>
                </a:effectLst>
                <a:latin typeface="Arial Black" panose="020B0A04020102020204" pitchFamily="34" charset="0"/>
              </a:rPr>
              <a:t>HOW TO CONTACT/FOLLOW INGOA:</a:t>
            </a:r>
            <a:endParaRPr lang="en-US" sz="3000" dirty="0">
              <a:effectLst>
                <a:outerShdw blurRad="38100" dist="38100" dir="2700000" algn="tl">
                  <a:srgbClr val="000000">
                    <a:alpha val="43137"/>
                  </a:srgbClr>
                </a:outerShdw>
              </a:effectLst>
              <a:latin typeface="Arial Black" panose="020B0A04020102020204" pitchFamily="34" charset="0"/>
            </a:endParaRPr>
          </a:p>
        </p:txBody>
      </p:sp>
      <p:sp>
        <p:nvSpPr>
          <p:cNvPr id="4" name="Slide Number Placeholder 3"/>
          <p:cNvSpPr>
            <a:spLocks noGrp="1"/>
          </p:cNvSpPr>
          <p:nvPr>
            <p:ph type="sldNum" sz="quarter" idx="12"/>
          </p:nvPr>
        </p:nvSpPr>
        <p:spPr/>
        <p:txBody>
          <a:bodyPr/>
          <a:lstStyle/>
          <a:p>
            <a:fld id="{A55C64FC-038B-48CD-971C-0E8174885A1C}" type="slidenum">
              <a:rPr lang="en-US" smtClean="0"/>
              <a:pPr/>
              <a:t>12</a:t>
            </a:fld>
            <a:endParaRPr lang="en-US"/>
          </a:p>
        </p:txBody>
      </p:sp>
    </p:spTree>
    <p:extLst>
      <p:ext uri="{BB962C8B-B14F-4D97-AF65-F5344CB8AC3E}">
        <p14:creationId xmlns:p14="http://schemas.microsoft.com/office/powerpoint/2010/main" val="5388132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286000"/>
            <a:ext cx="9144000" cy="1905000"/>
          </a:xfrm>
          <a:prstGeom prst="rect">
            <a:avLst/>
          </a:prstGeom>
          <a:solidFill>
            <a:schemeClr val="bg1">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819400" y="2810470"/>
            <a:ext cx="6137676" cy="923330"/>
          </a:xfrm>
          <a:prstGeom prst="rect">
            <a:avLst/>
          </a:prstGeom>
          <a:noFill/>
        </p:spPr>
        <p:txBody>
          <a:bodyPr wrap="square" rtlCol="0">
            <a:spAutoFit/>
          </a:bodyPr>
          <a:lstStyle/>
          <a:p>
            <a:pPr algn="ctr"/>
            <a:r>
              <a:rPr lang="en-US" sz="5400" dirty="0" smtClean="0">
                <a:effectLst>
                  <a:outerShdw blurRad="38100" dist="38100" dir="2700000" algn="tl">
                    <a:srgbClr val="000000">
                      <a:alpha val="43137"/>
                    </a:srgbClr>
                  </a:outerShdw>
                </a:effectLst>
                <a:latin typeface="Arial Black" panose="020B0A04020102020204" pitchFamily="34" charset="0"/>
              </a:rPr>
              <a:t>QUESTIONS?</a:t>
            </a:r>
            <a:endParaRPr lang="en-US" sz="5400" dirty="0">
              <a:effectLst>
                <a:outerShdw blurRad="38100" dist="38100" dir="2700000" algn="tl">
                  <a:srgbClr val="000000">
                    <a:alpha val="43137"/>
                  </a:srgbClr>
                </a:outerShdw>
              </a:effectLst>
              <a:latin typeface="Arial Black" panose="020B0A040201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502" y="2047875"/>
            <a:ext cx="2402898" cy="2381250"/>
          </a:xfrm>
          <a:prstGeom prst="rect">
            <a:avLst/>
          </a:prstGeom>
        </p:spPr>
      </p:pic>
    </p:spTree>
    <p:extLst>
      <p:ext uri="{BB962C8B-B14F-4D97-AF65-F5344CB8AC3E}">
        <p14:creationId xmlns:p14="http://schemas.microsoft.com/office/powerpoint/2010/main" val="23277925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0037"/>
            <a:ext cx="8229600" cy="4602163"/>
          </a:xfrm>
          <a:solidFill>
            <a:schemeClr val="bg1">
              <a:lumMod val="75000"/>
              <a:alpha val="70000"/>
            </a:schemeClr>
          </a:solidFill>
          <a:effectLst/>
        </p:spPr>
        <p:txBody>
          <a:bodyPr>
            <a:normAutofit/>
          </a:bodyPr>
          <a:lstStyle/>
          <a:p>
            <a:pPr marL="0" indent="0" algn="ctr">
              <a:buNone/>
            </a:pPr>
            <a:endParaRPr lang="en-US" sz="900" dirty="0" smtClean="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THE VISION OF INGOA IS AN IOWA NATIONAL GUARD THAT IS MISSION READY AND FUTURE RELEVANT. TO REALIZE THIS VISSION FULLY, WE MUST CONTINUE TO GROW OUR MEMBERSHIP AS ONE PART OF A BALANCED APPROACH THAT ALSO INCLUDES PROFESSIONAL DEVELOPMENT AND LEGISLATIVE EFFECTIVENESS. </a:t>
            </a:r>
            <a:endParaRPr lang="en-US" sz="1600" b="1" dirty="0" smtClean="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endParaRPr lang="en-US" sz="1200" b="1" dirty="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THE MISSION OF INGOA IS TO BE THE LEAD PROFESSIONAL ORGANIZATION FOR THE IOWA NATIONAL GUARD; ENHANCING ALL ASPECTS OF UNIT READINESS THROUGH LEGISLATION, PROFESSIONAL DEVELOPMENT AND LASTING PARTNERSHIPS WITH OUR STAKEHOLDERS AND CORPORATE PARTNERS. </a:t>
            </a:r>
            <a:endParaRPr lang="en-US" sz="1600" b="1" dirty="0" smtClean="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endParaRPr lang="en-US" sz="1200" b="1" dirty="0" smtClean="0">
              <a:latin typeface="Arial" panose="020B0604020202020204" pitchFamily="34" charset="0"/>
              <a:cs typeface="Arial" panose="020B0604020202020204" pitchFamily="34" charset="0"/>
            </a:endParaRPr>
          </a:p>
          <a:p>
            <a:pPr marL="0" indent="0">
              <a:lnSpc>
                <a:spcPct val="110000"/>
              </a:lnSpc>
              <a:buNone/>
            </a:pPr>
            <a:endParaRPr lang="en-US" sz="1200" b="1" dirty="0">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457200" y="274638"/>
            <a:ext cx="8229600" cy="1143000"/>
          </a:xfrm>
          <a:solidFill>
            <a:schemeClr val="bg1">
              <a:lumMod val="75000"/>
            </a:schemeClr>
          </a:solidFill>
          <a:effectLst>
            <a:outerShdw blurRad="50800" dist="38100" dir="5400000" algn="t" rotWithShape="0">
              <a:prstClr val="black">
                <a:alpha val="40000"/>
              </a:prstClr>
            </a:outerShdw>
          </a:effectLst>
        </p:spPr>
        <p:txBody>
          <a:bodyPr>
            <a:normAutofit/>
          </a:bodyPr>
          <a:lstStyle/>
          <a:p>
            <a:pPr algn="r"/>
            <a:r>
              <a:rPr lang="en-US" sz="3000" dirty="0" smtClean="0">
                <a:effectLst>
                  <a:outerShdw blurRad="38100" dist="38100" dir="2700000" algn="tl">
                    <a:srgbClr val="000000">
                      <a:alpha val="43137"/>
                    </a:srgbClr>
                  </a:outerShdw>
                </a:effectLst>
                <a:latin typeface="Arial Black" panose="020B0A04020102020204" pitchFamily="34" charset="0"/>
              </a:rPr>
              <a:t>INGOA VISION/MISSION:</a:t>
            </a:r>
            <a:endParaRPr lang="en-US" sz="3000" dirty="0">
              <a:effectLst>
                <a:outerShdw blurRad="38100" dist="38100" dir="2700000" algn="tl">
                  <a:srgbClr val="000000">
                    <a:alpha val="43137"/>
                  </a:srgbClr>
                </a:outerShdw>
              </a:effectLst>
              <a:latin typeface="Arial Black" panose="020B0A04020102020204" pitchFamily="34" charset="0"/>
            </a:endParaRPr>
          </a:p>
        </p:txBody>
      </p:sp>
      <p:sp>
        <p:nvSpPr>
          <p:cNvPr id="4" name="Slide Number Placeholder 3"/>
          <p:cNvSpPr>
            <a:spLocks noGrp="1"/>
          </p:cNvSpPr>
          <p:nvPr>
            <p:ph type="sldNum" sz="quarter" idx="12"/>
          </p:nvPr>
        </p:nvSpPr>
        <p:spPr/>
        <p:txBody>
          <a:bodyPr/>
          <a:lstStyle/>
          <a:p>
            <a:fld id="{A55C64FC-038B-48CD-971C-0E8174885A1C}" type="slidenum">
              <a:rPr lang="en-US" smtClean="0"/>
              <a:pPr/>
              <a:t>2</a:t>
            </a:fld>
            <a:endParaRPr lang="en-US"/>
          </a:p>
        </p:txBody>
      </p:sp>
    </p:spTree>
    <p:extLst>
      <p:ext uri="{BB962C8B-B14F-4D97-AF65-F5344CB8AC3E}">
        <p14:creationId xmlns:p14="http://schemas.microsoft.com/office/powerpoint/2010/main" val="37328284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0037"/>
            <a:ext cx="8229600" cy="4602163"/>
          </a:xfrm>
          <a:solidFill>
            <a:schemeClr val="bg1">
              <a:lumMod val="75000"/>
              <a:alpha val="70000"/>
            </a:schemeClr>
          </a:solidFill>
          <a:effectLst/>
        </p:spPr>
        <p:txBody>
          <a:bodyPr>
            <a:normAutofit/>
          </a:bodyPr>
          <a:lstStyle/>
          <a:p>
            <a:pPr>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INFLUENCE LEGISLATION AND POLICY TO INCREASE READINESS OF THE NATIONAL GUARD AND ENHANCE THE WELL-BEING OF THE MEMBER</a:t>
            </a:r>
          </a:p>
          <a:p>
            <a:pPr>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COMMITTEE ORGANIZATION:</a:t>
            </a:r>
          </a:p>
          <a:p>
            <a:pPr lvl="1">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1VP = LEGISLATIVE CHAIR</a:t>
            </a:r>
          </a:p>
          <a:p>
            <a:pPr lvl="1">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AIR/ARMY REPS WORK SERVICE SPECIFIC ISSUES</a:t>
            </a:r>
          </a:p>
          <a:p>
            <a:pPr marL="457200" lvl="1" indent="0">
              <a:lnSpc>
                <a:spcPct val="110000"/>
              </a:lnSpc>
              <a:buNone/>
            </a:pPr>
            <a:endParaRPr lang="en-US" sz="1600" b="1" dirty="0" smtClean="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RESOLUTIONS PROCESS: </a:t>
            </a:r>
          </a:p>
          <a:p>
            <a:pPr lvl="1">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GRASS ROOTS INITIATION (INGOA), CAPITOL HILL DISCUSS (NGAUS)</a:t>
            </a:r>
          </a:p>
          <a:p>
            <a:pPr marL="457200" lvl="1" indent="0">
              <a:lnSpc>
                <a:spcPct val="110000"/>
              </a:lnSpc>
              <a:buNone/>
            </a:pPr>
            <a:endParaRPr lang="en-US" sz="1600" b="1" dirty="0" smtClean="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IOWA LEGISLATIVE AGENDA:</a:t>
            </a:r>
          </a:p>
          <a:p>
            <a:pPr lvl="1">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BI-ANNUAL VISITS W/CONGRESSIONAL DELEGATION</a:t>
            </a:r>
          </a:p>
          <a:p>
            <a:pPr lvl="1">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RELATIONSHIPS W/MLAs</a:t>
            </a:r>
          </a:p>
          <a:p>
            <a:pPr lvl="1">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SYNCS FEDERAL AND STATE LEGISLATIVE PRIORITIES W/TAG, NGIA-LL &amp; EANGI PRIORITIES, BUT IS A STAND ALONE 503(C)19 ORGANIZATION</a:t>
            </a:r>
          </a:p>
          <a:p>
            <a:pPr lvl="1">
              <a:lnSpc>
                <a:spcPct val="110000"/>
              </a:lnSpc>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a:buFont typeface="Wingdings" panose="05000000000000000000" pitchFamily="2" charset="2"/>
              <a:buChar char="§"/>
            </a:pPr>
            <a:endParaRPr lang="en-US" sz="1600" dirty="0" smtClean="0">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457200" y="274638"/>
            <a:ext cx="8229600" cy="1143000"/>
          </a:xfrm>
          <a:solidFill>
            <a:schemeClr val="bg1">
              <a:lumMod val="75000"/>
            </a:schemeClr>
          </a:solidFill>
          <a:effectLst>
            <a:outerShdw blurRad="50800" dist="38100" dir="5400000" algn="t" rotWithShape="0">
              <a:prstClr val="black">
                <a:alpha val="40000"/>
              </a:prstClr>
            </a:outerShdw>
          </a:effectLst>
        </p:spPr>
        <p:txBody>
          <a:bodyPr>
            <a:normAutofit/>
          </a:bodyPr>
          <a:lstStyle/>
          <a:p>
            <a:pPr algn="r"/>
            <a:r>
              <a:rPr lang="en-US" sz="3000" dirty="0" smtClean="0">
                <a:effectLst>
                  <a:outerShdw blurRad="38100" dist="38100" dir="2700000" algn="tl">
                    <a:srgbClr val="000000">
                      <a:alpha val="43137"/>
                    </a:srgbClr>
                  </a:outerShdw>
                </a:effectLst>
                <a:latin typeface="Arial Black" panose="020B0A04020102020204" pitchFamily="34" charset="0"/>
              </a:rPr>
              <a:t>CORE COMPETENCY #1:</a:t>
            </a:r>
            <a:br>
              <a:rPr lang="en-US" sz="3000" dirty="0" smtClean="0">
                <a:effectLst>
                  <a:outerShdw blurRad="38100" dist="38100" dir="2700000" algn="tl">
                    <a:srgbClr val="000000">
                      <a:alpha val="43137"/>
                    </a:srgbClr>
                  </a:outerShdw>
                </a:effectLst>
                <a:latin typeface="Arial Black" panose="020B0A04020102020204" pitchFamily="34" charset="0"/>
              </a:rPr>
            </a:br>
            <a:r>
              <a:rPr lang="en-US" sz="3000" dirty="0" smtClean="0">
                <a:effectLst>
                  <a:outerShdw blurRad="38100" dist="38100" dir="2700000" algn="tl">
                    <a:srgbClr val="000000">
                      <a:alpha val="43137"/>
                    </a:srgbClr>
                  </a:outerShdw>
                </a:effectLst>
                <a:latin typeface="Arial Black" panose="020B0A04020102020204" pitchFamily="34" charset="0"/>
              </a:rPr>
              <a:t>LEGISLATIVE COMMITTEE</a:t>
            </a:r>
            <a:endParaRPr lang="en-US" sz="3000" dirty="0">
              <a:effectLst>
                <a:outerShdw blurRad="38100" dist="38100" dir="2700000" algn="tl">
                  <a:srgbClr val="000000">
                    <a:alpha val="43137"/>
                  </a:srgbClr>
                </a:outerShdw>
              </a:effectLst>
              <a:latin typeface="Arial Black" panose="020B0A04020102020204" pitchFamily="34" charset="0"/>
            </a:endParaRPr>
          </a:p>
        </p:txBody>
      </p:sp>
      <p:sp>
        <p:nvSpPr>
          <p:cNvPr id="4" name="Slide Number Placeholder 3"/>
          <p:cNvSpPr>
            <a:spLocks noGrp="1"/>
          </p:cNvSpPr>
          <p:nvPr>
            <p:ph type="sldNum" sz="quarter" idx="12"/>
          </p:nvPr>
        </p:nvSpPr>
        <p:spPr/>
        <p:txBody>
          <a:bodyPr/>
          <a:lstStyle/>
          <a:p>
            <a:fld id="{A55C64FC-038B-48CD-971C-0E8174885A1C}" type="slidenum">
              <a:rPr lang="en-US" smtClean="0"/>
              <a:pPr/>
              <a:t>3</a:t>
            </a:fld>
            <a:endParaRPr lang="en-US"/>
          </a:p>
        </p:txBody>
      </p:sp>
    </p:spTree>
    <p:extLst>
      <p:ext uri="{BB962C8B-B14F-4D97-AF65-F5344CB8AC3E}">
        <p14:creationId xmlns:p14="http://schemas.microsoft.com/office/powerpoint/2010/main" val="33085696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0037"/>
            <a:ext cx="8229600" cy="4602163"/>
          </a:xfrm>
          <a:solidFill>
            <a:schemeClr val="bg1">
              <a:lumMod val="75000"/>
              <a:alpha val="70000"/>
            </a:schemeClr>
          </a:solidFill>
          <a:effectLst/>
        </p:spPr>
        <p:txBody>
          <a:bodyPr>
            <a:normAutofit/>
          </a:bodyPr>
          <a:lstStyle/>
          <a:p>
            <a:pPr>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INSERT LATEST ACHIEVEMENTS PRIOR TO BRIEFING; SEE PRESIDENT LTR</a:t>
            </a:r>
            <a:endParaRPr lang="en-US" sz="1600" b="1" dirty="0" smtClean="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a:buFont typeface="Wingdings" panose="05000000000000000000" pitchFamily="2" charset="2"/>
              <a:buChar char="§"/>
            </a:pPr>
            <a:endParaRPr lang="en-US" sz="1600" dirty="0" smtClean="0">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457200" y="274638"/>
            <a:ext cx="8229600" cy="1143000"/>
          </a:xfrm>
          <a:solidFill>
            <a:schemeClr val="bg1">
              <a:lumMod val="75000"/>
            </a:schemeClr>
          </a:solidFill>
          <a:effectLst>
            <a:outerShdw blurRad="50800" dist="38100" dir="5400000" algn="t" rotWithShape="0">
              <a:prstClr val="black">
                <a:alpha val="40000"/>
              </a:prstClr>
            </a:outerShdw>
          </a:effectLst>
        </p:spPr>
        <p:txBody>
          <a:bodyPr>
            <a:normAutofit/>
          </a:bodyPr>
          <a:lstStyle/>
          <a:p>
            <a:pPr algn="r"/>
            <a:r>
              <a:rPr lang="en-US" sz="3000" dirty="0" smtClean="0">
                <a:effectLst>
                  <a:outerShdw blurRad="38100" dist="38100" dir="2700000" algn="tl">
                    <a:srgbClr val="000000">
                      <a:alpha val="43137"/>
                    </a:srgbClr>
                  </a:outerShdw>
                </a:effectLst>
                <a:latin typeface="Arial Black" panose="020B0A04020102020204" pitchFamily="34" charset="0"/>
              </a:rPr>
              <a:t>CORE COMPETENCY #1:</a:t>
            </a:r>
            <a:br>
              <a:rPr lang="en-US" sz="3000" dirty="0" smtClean="0">
                <a:effectLst>
                  <a:outerShdw blurRad="38100" dist="38100" dir="2700000" algn="tl">
                    <a:srgbClr val="000000">
                      <a:alpha val="43137"/>
                    </a:srgbClr>
                  </a:outerShdw>
                </a:effectLst>
                <a:latin typeface="Arial Black" panose="020B0A04020102020204" pitchFamily="34" charset="0"/>
              </a:rPr>
            </a:br>
            <a:r>
              <a:rPr lang="en-US" sz="3000" dirty="0" smtClean="0">
                <a:effectLst>
                  <a:outerShdw blurRad="38100" dist="38100" dir="2700000" algn="tl">
                    <a:srgbClr val="000000">
                      <a:alpha val="43137"/>
                    </a:srgbClr>
                  </a:outerShdw>
                </a:effectLst>
                <a:latin typeface="Arial Black" panose="020B0A04020102020204" pitchFamily="34" charset="0"/>
              </a:rPr>
              <a:t>LEGISLATIVE COMMITTEE (CONT.)</a:t>
            </a:r>
            <a:endParaRPr lang="en-US" sz="3000" dirty="0">
              <a:effectLst>
                <a:outerShdw blurRad="38100" dist="38100" dir="2700000" algn="tl">
                  <a:srgbClr val="000000">
                    <a:alpha val="43137"/>
                  </a:srgbClr>
                </a:outerShdw>
              </a:effectLst>
              <a:latin typeface="Arial Black" panose="020B0A04020102020204" pitchFamily="34" charset="0"/>
            </a:endParaRPr>
          </a:p>
        </p:txBody>
      </p:sp>
      <p:sp>
        <p:nvSpPr>
          <p:cNvPr id="4" name="Slide Number Placeholder 3"/>
          <p:cNvSpPr>
            <a:spLocks noGrp="1"/>
          </p:cNvSpPr>
          <p:nvPr>
            <p:ph type="sldNum" sz="quarter" idx="12"/>
          </p:nvPr>
        </p:nvSpPr>
        <p:spPr/>
        <p:txBody>
          <a:bodyPr/>
          <a:lstStyle/>
          <a:p>
            <a:fld id="{A55C64FC-038B-48CD-971C-0E8174885A1C}" type="slidenum">
              <a:rPr lang="en-US" smtClean="0"/>
              <a:pPr/>
              <a:t>4</a:t>
            </a:fld>
            <a:endParaRPr lang="en-US"/>
          </a:p>
        </p:txBody>
      </p:sp>
    </p:spTree>
    <p:extLst>
      <p:ext uri="{BB962C8B-B14F-4D97-AF65-F5344CB8AC3E}">
        <p14:creationId xmlns:p14="http://schemas.microsoft.com/office/powerpoint/2010/main" val="33643498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0037"/>
            <a:ext cx="8229600" cy="4602163"/>
          </a:xfrm>
          <a:solidFill>
            <a:schemeClr val="bg1">
              <a:lumMod val="75000"/>
              <a:alpha val="70000"/>
            </a:schemeClr>
          </a:solidFill>
          <a:effectLst/>
        </p:spPr>
        <p:txBody>
          <a:bodyPr>
            <a:normAutofit/>
          </a:bodyPr>
          <a:lstStyle/>
          <a:p>
            <a:pPr>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“PROFESSIONALS BELONG TO PROFESSIONAL ORGANIZATIONS”</a:t>
            </a:r>
          </a:p>
          <a:p>
            <a:pPr lvl="1">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ACCOUNTANTS = AAA, AICPA</a:t>
            </a:r>
          </a:p>
          <a:p>
            <a:pPr lvl="1">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LAWYERS = AMERICAN BAR ASSOCIATION</a:t>
            </a:r>
          </a:p>
          <a:p>
            <a:pPr lvl="1">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BANKERS = AMERICAN BANKERS ASSOCIATION</a:t>
            </a:r>
          </a:p>
          <a:p>
            <a:pPr marL="457200" lvl="1" indent="0">
              <a:lnSpc>
                <a:spcPct val="110000"/>
              </a:lnSpc>
              <a:buNone/>
            </a:pPr>
            <a:endParaRPr lang="en-US" sz="1600" b="1" dirty="0" smtClean="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PROVIDES OPPORTUNITY TO NETWORK OUTSIDE YOUR UNIT. </a:t>
            </a:r>
          </a:p>
          <a:p>
            <a:pPr lvl="1">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GET TO KNOW YOUR PEER GROUP AND SENIOR OFFICERS IN A SETTING THAT FACILITATES CONVERSATION IN PURSUIT OF CAREER/PROFESSIONAL GROWTH.</a:t>
            </a:r>
          </a:p>
          <a:p>
            <a:pPr marL="457200" lvl="1" indent="0">
              <a:lnSpc>
                <a:spcPct val="110000"/>
              </a:lnSpc>
              <a:buNone/>
            </a:pPr>
            <a:endParaRPr lang="en-US" sz="1600" b="1" dirty="0" smtClean="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OPENS YOUR APERTURE TO THE LARGER PICTURE OF THE NAT. GUARD</a:t>
            </a:r>
            <a:endParaRPr lang="en-US" sz="1600" b="1" dirty="0" smtClean="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PROVIDES AN OPPORTUNITY TO SEE/INTERACT OUTSIDE YOUR BRANCH/SERVICE STOVEPIPE.</a:t>
            </a:r>
          </a:p>
          <a:p>
            <a:pPr lvl="1">
              <a:lnSpc>
                <a:spcPct val="110000"/>
              </a:lnSpc>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a:buFont typeface="Wingdings" panose="05000000000000000000" pitchFamily="2" charset="2"/>
              <a:buChar char="§"/>
            </a:pPr>
            <a:endParaRPr lang="en-US" sz="1600" dirty="0" smtClean="0">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457200" y="274638"/>
            <a:ext cx="8229600" cy="1143000"/>
          </a:xfrm>
          <a:solidFill>
            <a:schemeClr val="bg1">
              <a:lumMod val="75000"/>
            </a:schemeClr>
          </a:solidFill>
          <a:effectLst>
            <a:outerShdw blurRad="50800" dist="38100" dir="5400000" algn="t" rotWithShape="0">
              <a:prstClr val="black">
                <a:alpha val="40000"/>
              </a:prstClr>
            </a:outerShdw>
          </a:effectLst>
        </p:spPr>
        <p:txBody>
          <a:bodyPr>
            <a:normAutofit/>
          </a:bodyPr>
          <a:lstStyle/>
          <a:p>
            <a:pPr algn="r"/>
            <a:r>
              <a:rPr lang="en-US" sz="3000" dirty="0" smtClean="0">
                <a:effectLst>
                  <a:outerShdw blurRad="38100" dist="38100" dir="2700000" algn="tl">
                    <a:srgbClr val="000000">
                      <a:alpha val="43137"/>
                    </a:srgbClr>
                  </a:outerShdw>
                </a:effectLst>
                <a:latin typeface="Arial Black" panose="020B0A04020102020204" pitchFamily="34" charset="0"/>
              </a:rPr>
              <a:t>CORE COMPETENCY #2:</a:t>
            </a:r>
            <a:br>
              <a:rPr lang="en-US" sz="3000" dirty="0" smtClean="0">
                <a:effectLst>
                  <a:outerShdw blurRad="38100" dist="38100" dir="2700000" algn="tl">
                    <a:srgbClr val="000000">
                      <a:alpha val="43137"/>
                    </a:srgbClr>
                  </a:outerShdw>
                </a:effectLst>
                <a:latin typeface="Arial Black" panose="020B0A04020102020204" pitchFamily="34" charset="0"/>
              </a:rPr>
            </a:br>
            <a:r>
              <a:rPr lang="en-US" sz="3000" dirty="0" smtClean="0">
                <a:effectLst>
                  <a:outerShdw blurRad="38100" dist="38100" dir="2700000" algn="tl">
                    <a:srgbClr val="000000">
                      <a:alpha val="43137"/>
                    </a:srgbClr>
                  </a:outerShdw>
                </a:effectLst>
                <a:latin typeface="Arial Black" panose="020B0A04020102020204" pitchFamily="34" charset="0"/>
              </a:rPr>
              <a:t>PROFESSIONAL DEVELOPMENT</a:t>
            </a:r>
            <a:endParaRPr lang="en-US" sz="3000" dirty="0">
              <a:effectLst>
                <a:outerShdw blurRad="38100" dist="38100" dir="2700000" algn="tl">
                  <a:srgbClr val="000000">
                    <a:alpha val="43137"/>
                  </a:srgbClr>
                </a:outerShdw>
              </a:effectLst>
              <a:latin typeface="Arial Black" panose="020B0A04020102020204" pitchFamily="34" charset="0"/>
            </a:endParaRPr>
          </a:p>
        </p:txBody>
      </p:sp>
      <p:sp>
        <p:nvSpPr>
          <p:cNvPr id="4" name="Slide Number Placeholder 3"/>
          <p:cNvSpPr>
            <a:spLocks noGrp="1"/>
          </p:cNvSpPr>
          <p:nvPr>
            <p:ph type="sldNum" sz="quarter" idx="12"/>
          </p:nvPr>
        </p:nvSpPr>
        <p:spPr/>
        <p:txBody>
          <a:bodyPr/>
          <a:lstStyle/>
          <a:p>
            <a:fld id="{A55C64FC-038B-48CD-971C-0E8174885A1C}" type="slidenum">
              <a:rPr lang="en-US" smtClean="0"/>
              <a:pPr/>
              <a:t>5</a:t>
            </a:fld>
            <a:endParaRPr lang="en-US"/>
          </a:p>
        </p:txBody>
      </p:sp>
    </p:spTree>
    <p:extLst>
      <p:ext uri="{BB962C8B-B14F-4D97-AF65-F5344CB8AC3E}">
        <p14:creationId xmlns:p14="http://schemas.microsoft.com/office/powerpoint/2010/main" val="4800941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0037"/>
            <a:ext cx="8229600" cy="4602163"/>
          </a:xfrm>
          <a:solidFill>
            <a:schemeClr val="bg1">
              <a:lumMod val="75000"/>
              <a:alpha val="70000"/>
            </a:schemeClr>
          </a:solidFill>
          <a:effectLst/>
        </p:spPr>
        <p:txBody>
          <a:bodyPr>
            <a:normAutofit/>
          </a:bodyPr>
          <a:lstStyle/>
          <a:p>
            <a:pPr>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COMPANY GRADE OFFICERS REPRESENTATIVES</a:t>
            </a:r>
          </a:p>
          <a:p>
            <a:pPr lvl="1">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CHAMPIONING ISSUES/SERVICES THAT IMPACT OUR CGOs</a:t>
            </a:r>
          </a:p>
          <a:p>
            <a:pPr lvl="1">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SPEAK ON BEHALF OF THE CGO FORCE AT EXECUTIVE BOARD MEETINGS</a:t>
            </a:r>
          </a:p>
          <a:p>
            <a:pPr lvl="1">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DISTRO/PARTICIPATE IN INGOA/NGAUS CONFERENCE GRANT PROGRAM </a:t>
            </a:r>
            <a:endParaRPr lang="en-US" sz="1600" b="1" dirty="0" smtClean="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
            </a:pPr>
            <a:endParaRPr lang="en-US" sz="1200" b="1" dirty="0" smtClean="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WARRANT OFFICER REPRESENTATIVE</a:t>
            </a:r>
          </a:p>
          <a:p>
            <a:pPr lvl="1">
              <a:lnSpc>
                <a:spcPct val="110000"/>
              </a:lnSpc>
              <a:buFont typeface="Wingdings" panose="05000000000000000000" pitchFamily="2" charset="2"/>
              <a:buChar char="§"/>
            </a:pPr>
            <a:r>
              <a:rPr lang="en-US" sz="1600" b="1" dirty="0">
                <a:latin typeface="Arial" panose="020B0604020202020204" pitchFamily="34" charset="0"/>
                <a:cs typeface="Arial" panose="020B0604020202020204" pitchFamily="34" charset="0"/>
              </a:rPr>
              <a:t>CHAMPIONING ISSUES/SERVICES THAT IMPACT OUR </a:t>
            </a:r>
            <a:r>
              <a:rPr lang="en-US" sz="1600" b="1" dirty="0" smtClean="0">
                <a:latin typeface="Arial" panose="020B0604020202020204" pitchFamily="34" charset="0"/>
                <a:cs typeface="Arial" panose="020B0604020202020204" pitchFamily="34" charset="0"/>
              </a:rPr>
              <a:t>WOCs/WOs</a:t>
            </a:r>
          </a:p>
          <a:p>
            <a:pPr lvl="1">
              <a:lnSpc>
                <a:spcPct val="110000"/>
              </a:lnSpc>
              <a:buFont typeface="Wingdings" panose="05000000000000000000" pitchFamily="2" charset="2"/>
              <a:buChar char="§"/>
            </a:pPr>
            <a:endParaRPr lang="en-US" sz="1600" b="1" dirty="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MEMBERSHIP </a:t>
            </a:r>
          </a:p>
          <a:p>
            <a:pPr lvl="1">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TRACK/REPORT/ENHANCE STATE/NATIONAL MEMBERSHIP.</a:t>
            </a:r>
          </a:p>
          <a:p>
            <a:pPr lvl="1">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SERVE IN A KEY CENTER OF GRAVITY ROLE THAT ENABLES THE NATIONAL GUARD FORCE SPEAK W/ONE VOICE “ON THE HILL.”</a:t>
            </a:r>
            <a:endParaRPr lang="en-US" sz="1600" b="1" dirty="0" smtClean="0">
              <a:latin typeface="Arial" panose="020B0604020202020204" pitchFamily="34" charset="0"/>
              <a:cs typeface="Arial" panose="020B0604020202020204" pitchFamily="34" charset="0"/>
            </a:endParaRPr>
          </a:p>
          <a:p>
            <a:pPr marL="457200" lvl="1" indent="0">
              <a:lnSpc>
                <a:spcPct val="110000"/>
              </a:lnSpc>
              <a:buNone/>
            </a:pPr>
            <a:endParaRPr lang="en-US" sz="1600" b="1" dirty="0" smtClean="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a:buFont typeface="Wingdings" panose="05000000000000000000" pitchFamily="2" charset="2"/>
              <a:buChar char="§"/>
            </a:pPr>
            <a:endParaRPr lang="en-US" sz="1600" dirty="0" smtClean="0">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457200" y="274638"/>
            <a:ext cx="8229600" cy="1143000"/>
          </a:xfrm>
          <a:solidFill>
            <a:schemeClr val="bg1">
              <a:lumMod val="75000"/>
            </a:schemeClr>
          </a:solidFill>
          <a:effectLst>
            <a:outerShdw blurRad="50800" dist="38100" dir="5400000" algn="t" rotWithShape="0">
              <a:prstClr val="black">
                <a:alpha val="40000"/>
              </a:prstClr>
            </a:outerShdw>
          </a:effectLst>
        </p:spPr>
        <p:txBody>
          <a:bodyPr>
            <a:normAutofit/>
          </a:bodyPr>
          <a:lstStyle/>
          <a:p>
            <a:pPr algn="r"/>
            <a:r>
              <a:rPr lang="en-US" sz="3000" dirty="0" smtClean="0">
                <a:effectLst>
                  <a:outerShdw blurRad="38100" dist="38100" dir="2700000" algn="tl">
                    <a:srgbClr val="000000">
                      <a:alpha val="43137"/>
                    </a:srgbClr>
                  </a:outerShdw>
                </a:effectLst>
                <a:latin typeface="Arial Black" panose="020B0A04020102020204" pitchFamily="34" charset="0"/>
              </a:rPr>
              <a:t>OPPORTUNITIES TO SERVE:</a:t>
            </a:r>
            <a:br>
              <a:rPr lang="en-US" sz="3000" dirty="0" smtClean="0">
                <a:effectLst>
                  <a:outerShdw blurRad="38100" dist="38100" dir="2700000" algn="tl">
                    <a:srgbClr val="000000">
                      <a:alpha val="43137"/>
                    </a:srgbClr>
                  </a:outerShdw>
                </a:effectLst>
                <a:latin typeface="Arial Black" panose="020B0A04020102020204" pitchFamily="34" charset="0"/>
              </a:rPr>
            </a:br>
            <a:r>
              <a:rPr lang="en-US" sz="3000" dirty="0" smtClean="0">
                <a:effectLst>
                  <a:outerShdw blurRad="38100" dist="38100" dir="2700000" algn="tl">
                    <a:srgbClr val="000000">
                      <a:alpha val="43137"/>
                    </a:srgbClr>
                  </a:outerShdw>
                </a:effectLst>
                <a:latin typeface="Arial Black" panose="020B0A04020102020204" pitchFamily="34" charset="0"/>
              </a:rPr>
              <a:t>INGOA COMMITTEES</a:t>
            </a:r>
            <a:endParaRPr lang="en-US" sz="3000" dirty="0">
              <a:effectLst>
                <a:outerShdw blurRad="38100" dist="38100" dir="2700000" algn="tl">
                  <a:srgbClr val="000000">
                    <a:alpha val="43137"/>
                  </a:srgbClr>
                </a:outerShdw>
              </a:effectLst>
              <a:latin typeface="Arial Black" panose="020B0A04020102020204" pitchFamily="34" charset="0"/>
            </a:endParaRPr>
          </a:p>
        </p:txBody>
      </p:sp>
      <p:sp>
        <p:nvSpPr>
          <p:cNvPr id="4" name="Slide Number Placeholder 3"/>
          <p:cNvSpPr>
            <a:spLocks noGrp="1"/>
          </p:cNvSpPr>
          <p:nvPr>
            <p:ph type="sldNum" sz="quarter" idx="12"/>
          </p:nvPr>
        </p:nvSpPr>
        <p:spPr/>
        <p:txBody>
          <a:bodyPr/>
          <a:lstStyle/>
          <a:p>
            <a:fld id="{A55C64FC-038B-48CD-971C-0E8174885A1C}" type="slidenum">
              <a:rPr lang="en-US" smtClean="0"/>
              <a:pPr/>
              <a:t>6</a:t>
            </a:fld>
            <a:endParaRPr lang="en-US"/>
          </a:p>
        </p:txBody>
      </p:sp>
    </p:spTree>
    <p:extLst>
      <p:ext uri="{BB962C8B-B14F-4D97-AF65-F5344CB8AC3E}">
        <p14:creationId xmlns:p14="http://schemas.microsoft.com/office/powerpoint/2010/main" val="20049613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0037"/>
            <a:ext cx="8229600" cy="4906963"/>
          </a:xfrm>
          <a:solidFill>
            <a:schemeClr val="bg1">
              <a:lumMod val="75000"/>
              <a:alpha val="70000"/>
            </a:schemeClr>
          </a:solidFill>
          <a:effectLst/>
        </p:spPr>
        <p:txBody>
          <a:bodyPr>
            <a:normAutofit/>
          </a:bodyPr>
          <a:lstStyle/>
          <a:p>
            <a:pPr>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CORPORATE SPONSORS</a:t>
            </a:r>
          </a:p>
          <a:p>
            <a:pPr lvl="1">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SOLICIT AND WORK W/CORPORATE PARTNERS TO EXPAND THE SERVICES OFFERED TO OUR MEMBERSHIP WHILE PROVIDING RESOURCES TO THE GREAT ASSOCIATION</a:t>
            </a:r>
          </a:p>
          <a:p>
            <a:pPr lvl="1">
              <a:lnSpc>
                <a:spcPct val="110000"/>
              </a:lnSpc>
              <a:buFont typeface="Wingdings" panose="05000000000000000000" pitchFamily="2" charset="2"/>
              <a:buChar char="§"/>
            </a:pPr>
            <a:endParaRPr lang="en-US" sz="1200" b="1" dirty="0" smtClean="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AWARDS</a:t>
            </a:r>
          </a:p>
          <a:p>
            <a:pPr lvl="1">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ORGANIZE/EXECUTE THE ANNUAL INGOA &amp; NGAUS AWARDS PROGRAM</a:t>
            </a:r>
          </a:p>
          <a:p>
            <a:pPr lvl="1">
              <a:lnSpc>
                <a:spcPct val="110000"/>
              </a:lnSpc>
              <a:buFont typeface="Wingdings" panose="05000000000000000000" pitchFamily="2" charset="2"/>
              <a:buChar char="§"/>
            </a:pPr>
            <a:endParaRPr lang="en-US" sz="1200" b="1" dirty="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ALUMNI</a:t>
            </a:r>
            <a:r>
              <a:rPr lang="en-US" sz="1600" b="1" dirty="0" smtClean="0">
                <a:latin typeface="Arial" panose="020B0604020202020204" pitchFamily="34" charset="0"/>
                <a:cs typeface="Arial" panose="020B0604020202020204" pitchFamily="34" charset="0"/>
              </a:rPr>
              <a:t> </a:t>
            </a:r>
          </a:p>
          <a:p>
            <a:pPr lvl="1">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CHAMPIONING ISSUES/SERVICES IMPACTING ALUMNI</a:t>
            </a:r>
          </a:p>
          <a:p>
            <a:pPr>
              <a:lnSpc>
                <a:spcPct val="110000"/>
              </a:lnSpc>
              <a:buFont typeface="Wingdings" panose="05000000000000000000" pitchFamily="2" charset="2"/>
              <a:buChar char="§"/>
            </a:pPr>
            <a:endParaRPr lang="en-US" sz="1200" b="1" dirty="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TIME AND PLACE</a:t>
            </a:r>
          </a:p>
          <a:p>
            <a:pPr lvl="1">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SERVES TO DETERMINE DATES/LOCATIONS F/FUTURE CONFERENCES</a:t>
            </a:r>
          </a:p>
          <a:p>
            <a:pPr marL="457200" lvl="1" indent="0">
              <a:lnSpc>
                <a:spcPct val="110000"/>
              </a:lnSpc>
              <a:buNone/>
            </a:pPr>
            <a:endParaRPr lang="en-US" sz="1200" b="1" dirty="0" smtClean="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NOMINATIONS</a:t>
            </a:r>
          </a:p>
          <a:p>
            <a:pPr lvl="1">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SOLICIT/RECRUIT TOMORROWS LEADERS TO FILL KEY INGOA ROLES</a:t>
            </a:r>
          </a:p>
          <a:p>
            <a:pPr lvl="1">
              <a:lnSpc>
                <a:spcPct val="110000"/>
              </a:lnSpc>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a:buFont typeface="Wingdings" panose="05000000000000000000" pitchFamily="2" charset="2"/>
              <a:buChar char="§"/>
            </a:pPr>
            <a:endParaRPr lang="en-US" sz="1600" dirty="0" smtClean="0">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457200" y="274638"/>
            <a:ext cx="8229600" cy="1143000"/>
          </a:xfrm>
          <a:solidFill>
            <a:schemeClr val="bg1">
              <a:lumMod val="75000"/>
            </a:schemeClr>
          </a:solidFill>
          <a:effectLst>
            <a:outerShdw blurRad="50800" dist="38100" dir="5400000" algn="t" rotWithShape="0">
              <a:prstClr val="black">
                <a:alpha val="40000"/>
              </a:prstClr>
            </a:outerShdw>
          </a:effectLst>
        </p:spPr>
        <p:txBody>
          <a:bodyPr>
            <a:normAutofit/>
          </a:bodyPr>
          <a:lstStyle/>
          <a:p>
            <a:pPr algn="r"/>
            <a:r>
              <a:rPr lang="en-US" sz="3000" dirty="0" smtClean="0">
                <a:effectLst>
                  <a:outerShdw blurRad="38100" dist="38100" dir="2700000" algn="tl">
                    <a:srgbClr val="000000">
                      <a:alpha val="43137"/>
                    </a:srgbClr>
                  </a:outerShdw>
                </a:effectLst>
                <a:latin typeface="Arial Black" panose="020B0A04020102020204" pitchFamily="34" charset="0"/>
              </a:rPr>
              <a:t>OPPORTUNITIES TO SERVE:</a:t>
            </a:r>
            <a:br>
              <a:rPr lang="en-US" sz="3000" dirty="0" smtClean="0">
                <a:effectLst>
                  <a:outerShdw blurRad="38100" dist="38100" dir="2700000" algn="tl">
                    <a:srgbClr val="000000">
                      <a:alpha val="43137"/>
                    </a:srgbClr>
                  </a:outerShdw>
                </a:effectLst>
                <a:latin typeface="Arial Black" panose="020B0A04020102020204" pitchFamily="34" charset="0"/>
              </a:rPr>
            </a:br>
            <a:r>
              <a:rPr lang="en-US" sz="3000" dirty="0" smtClean="0">
                <a:effectLst>
                  <a:outerShdw blurRad="38100" dist="38100" dir="2700000" algn="tl">
                    <a:srgbClr val="000000">
                      <a:alpha val="43137"/>
                    </a:srgbClr>
                  </a:outerShdw>
                </a:effectLst>
                <a:latin typeface="Arial Black" panose="020B0A04020102020204" pitchFamily="34" charset="0"/>
              </a:rPr>
              <a:t>INGOA COMMITTEES</a:t>
            </a:r>
            <a:endParaRPr lang="en-US" sz="3000" dirty="0">
              <a:effectLst>
                <a:outerShdw blurRad="38100" dist="38100" dir="2700000" algn="tl">
                  <a:srgbClr val="000000">
                    <a:alpha val="43137"/>
                  </a:srgbClr>
                </a:outerShdw>
              </a:effectLst>
              <a:latin typeface="Arial Black" panose="020B0A04020102020204" pitchFamily="34" charset="0"/>
            </a:endParaRPr>
          </a:p>
        </p:txBody>
      </p:sp>
      <p:sp>
        <p:nvSpPr>
          <p:cNvPr id="4" name="Slide Number Placeholder 3"/>
          <p:cNvSpPr>
            <a:spLocks noGrp="1"/>
          </p:cNvSpPr>
          <p:nvPr>
            <p:ph type="sldNum" sz="quarter" idx="12"/>
          </p:nvPr>
        </p:nvSpPr>
        <p:spPr/>
        <p:txBody>
          <a:bodyPr/>
          <a:lstStyle/>
          <a:p>
            <a:fld id="{A55C64FC-038B-48CD-971C-0E8174885A1C}" type="slidenum">
              <a:rPr lang="en-US" smtClean="0"/>
              <a:pPr/>
              <a:t>7</a:t>
            </a:fld>
            <a:endParaRPr lang="en-US"/>
          </a:p>
        </p:txBody>
      </p:sp>
    </p:spTree>
    <p:extLst>
      <p:ext uri="{BB962C8B-B14F-4D97-AF65-F5344CB8AC3E}">
        <p14:creationId xmlns:p14="http://schemas.microsoft.com/office/powerpoint/2010/main" val="31185289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0037"/>
            <a:ext cx="8229600" cy="4906963"/>
          </a:xfrm>
          <a:solidFill>
            <a:schemeClr val="bg1">
              <a:lumMod val="75000"/>
              <a:alpha val="70000"/>
            </a:schemeClr>
          </a:solidFill>
          <a:effectLst/>
        </p:spPr>
        <p:txBody>
          <a:bodyPr>
            <a:normAutofit/>
          </a:bodyPr>
          <a:lstStyle/>
          <a:p>
            <a:pPr>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AREA PRESIDENTS/VICE PRESIDENTS</a:t>
            </a:r>
          </a:p>
          <a:p>
            <a:pPr lvl="1">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SINGLE AREA POINTS OF CONTACT FOR: </a:t>
            </a:r>
          </a:p>
          <a:p>
            <a:pPr lvl="1">
              <a:lnSpc>
                <a:spcPct val="110000"/>
              </a:lnSpc>
              <a:buFont typeface="Wingdings" panose="05000000000000000000" pitchFamily="2" charset="2"/>
              <a:buChar char="§"/>
            </a:pPr>
            <a:endParaRPr lang="en-US" sz="1600" b="1"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
            </a:pPr>
            <a:endParaRPr lang="en-US" sz="1600" b="1"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
            </a:pPr>
            <a:endParaRPr lang="en-US" sz="1600" b="1"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endParaRPr lang="en-US" sz="1200" b="1" dirty="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ROLES AND RESPONSIBILITIES</a:t>
            </a:r>
            <a:endParaRPr lang="en-US" sz="1600" b="1"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ATTEND INGOA MONTHLY MEETINGS &amp; PROVIDE UPDATES ON MEMBERSHIP, ACTIVITIES, AND AWARD NOMINATIONS</a:t>
            </a:r>
          </a:p>
          <a:p>
            <a:pPr lvl="1">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COMUNICATES INGOA ACTIVITIES AND INFO BACK TO AREA</a:t>
            </a:r>
          </a:p>
          <a:p>
            <a:pPr lvl="1">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PARTICIPATES AS A VOTING MEMBER DURING INGOA MEETINGS AND DURING THE ANNUAL CONFERENCE GENERAL BUSINESS SESSION.</a:t>
            </a:r>
            <a:endParaRPr lang="en-US" sz="1600" b="1" dirty="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endParaRPr lang="en-US" sz="2000" b="1" dirty="0" smtClean="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
            </a:pPr>
            <a:endParaRPr lang="en-US" sz="1200" b="1" dirty="0" smtClean="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a:buFont typeface="Wingdings" panose="05000000000000000000" pitchFamily="2" charset="2"/>
              <a:buChar char="§"/>
            </a:pPr>
            <a:endParaRPr lang="en-US" sz="1600" dirty="0" smtClean="0">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457200" y="274638"/>
            <a:ext cx="8229600" cy="1143000"/>
          </a:xfrm>
          <a:solidFill>
            <a:schemeClr val="bg1">
              <a:lumMod val="75000"/>
            </a:schemeClr>
          </a:solidFill>
          <a:effectLst>
            <a:outerShdw blurRad="50800" dist="38100" dir="5400000" algn="t" rotWithShape="0">
              <a:prstClr val="black">
                <a:alpha val="40000"/>
              </a:prstClr>
            </a:outerShdw>
          </a:effectLst>
        </p:spPr>
        <p:txBody>
          <a:bodyPr>
            <a:normAutofit/>
          </a:bodyPr>
          <a:lstStyle/>
          <a:p>
            <a:pPr algn="r"/>
            <a:r>
              <a:rPr lang="en-US" sz="3000" dirty="0" smtClean="0">
                <a:effectLst>
                  <a:outerShdw blurRad="38100" dist="38100" dir="2700000" algn="tl">
                    <a:srgbClr val="000000">
                      <a:alpha val="43137"/>
                    </a:srgbClr>
                  </a:outerShdw>
                </a:effectLst>
                <a:latin typeface="Arial Black" panose="020B0A04020102020204" pitchFamily="34" charset="0"/>
              </a:rPr>
              <a:t>OPPORTUNITIES TO SERVE:</a:t>
            </a:r>
            <a:br>
              <a:rPr lang="en-US" sz="3000" dirty="0" smtClean="0">
                <a:effectLst>
                  <a:outerShdw blurRad="38100" dist="38100" dir="2700000" algn="tl">
                    <a:srgbClr val="000000">
                      <a:alpha val="43137"/>
                    </a:srgbClr>
                  </a:outerShdw>
                </a:effectLst>
                <a:latin typeface="Arial Black" panose="020B0A04020102020204" pitchFamily="34" charset="0"/>
              </a:rPr>
            </a:br>
            <a:r>
              <a:rPr lang="en-US" sz="3000" dirty="0" smtClean="0">
                <a:effectLst>
                  <a:outerShdw blurRad="38100" dist="38100" dir="2700000" algn="tl">
                    <a:srgbClr val="000000">
                      <a:alpha val="43137"/>
                    </a:srgbClr>
                  </a:outerShdw>
                </a:effectLst>
                <a:latin typeface="Arial Black" panose="020B0A04020102020204" pitchFamily="34" charset="0"/>
              </a:rPr>
              <a:t>AREA LEADERSHIP POSITIONS</a:t>
            </a:r>
            <a:endParaRPr lang="en-US" sz="3000" dirty="0">
              <a:effectLst>
                <a:outerShdw blurRad="38100" dist="38100" dir="2700000" algn="tl">
                  <a:srgbClr val="000000">
                    <a:alpha val="43137"/>
                  </a:srgbClr>
                </a:outerShdw>
              </a:effectLst>
              <a:latin typeface="Arial Black" panose="020B0A04020102020204" pitchFamily="34" charset="0"/>
            </a:endParaRPr>
          </a:p>
        </p:txBody>
      </p:sp>
      <p:sp>
        <p:nvSpPr>
          <p:cNvPr id="4" name="Slide Number Placeholder 3"/>
          <p:cNvSpPr>
            <a:spLocks noGrp="1"/>
          </p:cNvSpPr>
          <p:nvPr>
            <p:ph type="sldNum" sz="quarter" idx="12"/>
          </p:nvPr>
        </p:nvSpPr>
        <p:spPr/>
        <p:txBody>
          <a:bodyPr/>
          <a:lstStyle/>
          <a:p>
            <a:fld id="{A55C64FC-038B-48CD-971C-0E8174885A1C}" type="slidenum">
              <a:rPr lang="en-US" smtClean="0"/>
              <a:pPr/>
              <a:t>8</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596597573"/>
              </p:ext>
            </p:extLst>
          </p:nvPr>
        </p:nvGraphicFramePr>
        <p:xfrm>
          <a:off x="533400" y="2362200"/>
          <a:ext cx="8077200" cy="1752600"/>
        </p:xfrm>
        <a:graphic>
          <a:graphicData uri="http://schemas.openxmlformats.org/drawingml/2006/table">
            <a:tbl>
              <a:tblPr firstRow="1" bandRow="1">
                <a:tableStyleId>{5940675A-B579-460E-94D1-54222C63F5DA}</a:tableStyleId>
              </a:tblPr>
              <a:tblGrid>
                <a:gridCol w="2019300">
                  <a:extLst>
                    <a:ext uri="{9D8B030D-6E8A-4147-A177-3AD203B41FA5}">
                      <a16:colId xmlns:a16="http://schemas.microsoft.com/office/drawing/2014/main" val="3683392702"/>
                    </a:ext>
                  </a:extLst>
                </a:gridCol>
                <a:gridCol w="2019300">
                  <a:extLst>
                    <a:ext uri="{9D8B030D-6E8A-4147-A177-3AD203B41FA5}">
                      <a16:colId xmlns:a16="http://schemas.microsoft.com/office/drawing/2014/main" val="2449655245"/>
                    </a:ext>
                  </a:extLst>
                </a:gridCol>
                <a:gridCol w="2019300">
                  <a:extLst>
                    <a:ext uri="{9D8B030D-6E8A-4147-A177-3AD203B41FA5}">
                      <a16:colId xmlns:a16="http://schemas.microsoft.com/office/drawing/2014/main" val="3346352316"/>
                    </a:ext>
                  </a:extLst>
                </a:gridCol>
                <a:gridCol w="2019300">
                  <a:extLst>
                    <a:ext uri="{9D8B030D-6E8A-4147-A177-3AD203B41FA5}">
                      <a16:colId xmlns:a16="http://schemas.microsoft.com/office/drawing/2014/main" val="1892935035"/>
                    </a:ext>
                  </a:extLst>
                </a:gridCol>
              </a:tblGrid>
              <a:tr h="370840">
                <a:tc>
                  <a:txBody>
                    <a:bodyPr/>
                    <a:lstStyle/>
                    <a:p>
                      <a:pPr algn="ctr"/>
                      <a:r>
                        <a:rPr lang="en-US" dirty="0" smtClean="0"/>
                        <a:t>AREA 1</a:t>
                      </a:r>
                      <a:endParaRPr lang="en-US" dirty="0"/>
                    </a:p>
                  </a:txBody>
                  <a:tcPr anchor="ctr">
                    <a:solidFill>
                      <a:schemeClr val="bg1"/>
                    </a:solidFill>
                  </a:tcPr>
                </a:tc>
                <a:tc>
                  <a:txBody>
                    <a:bodyPr/>
                    <a:lstStyle/>
                    <a:p>
                      <a:pPr algn="ctr"/>
                      <a:r>
                        <a:rPr lang="en-US" dirty="0" smtClean="0"/>
                        <a:t>132D WG/HQ</a:t>
                      </a:r>
                      <a:endParaRPr lang="en-US" dirty="0"/>
                    </a:p>
                  </a:txBody>
                  <a:tcPr anchor="ctr">
                    <a:solidFill>
                      <a:schemeClr val="bg1"/>
                    </a:solidFill>
                  </a:tcPr>
                </a:tc>
                <a:tc>
                  <a:txBody>
                    <a:bodyPr/>
                    <a:lstStyle/>
                    <a:p>
                      <a:pPr algn="ctr"/>
                      <a:r>
                        <a:rPr lang="en-US" dirty="0" smtClean="0"/>
                        <a:t>AREA 5</a:t>
                      </a:r>
                      <a:endParaRPr lang="en-US" dirty="0"/>
                    </a:p>
                  </a:txBody>
                  <a:tcPr anchor="ctr">
                    <a:solidFill>
                      <a:schemeClr val="bg1"/>
                    </a:solidFill>
                  </a:tcPr>
                </a:tc>
                <a:tc>
                  <a:txBody>
                    <a:bodyPr/>
                    <a:lstStyle/>
                    <a:p>
                      <a:pPr algn="ctr"/>
                      <a:r>
                        <a:rPr lang="en-US" dirty="0" smtClean="0"/>
                        <a:t>185 ARW/133</a:t>
                      </a:r>
                      <a:r>
                        <a:rPr lang="en-US" baseline="0" dirty="0" smtClean="0"/>
                        <a:t> TS</a:t>
                      </a:r>
                      <a:endParaRPr lang="en-US" dirty="0"/>
                    </a:p>
                  </a:txBody>
                  <a:tcPr anchor="ctr">
                    <a:solidFill>
                      <a:schemeClr val="bg1"/>
                    </a:solidFill>
                  </a:tcPr>
                </a:tc>
                <a:extLst>
                  <a:ext uri="{0D108BD9-81ED-4DB2-BD59-A6C34878D82A}">
                    <a16:rowId xmlns:a16="http://schemas.microsoft.com/office/drawing/2014/main" val="771370033"/>
                  </a:ext>
                </a:extLst>
              </a:tr>
              <a:tr h="370840">
                <a:tc>
                  <a:txBody>
                    <a:bodyPr/>
                    <a:lstStyle/>
                    <a:p>
                      <a:pPr algn="ctr"/>
                      <a:r>
                        <a:rPr lang="en-US" dirty="0" smtClean="0"/>
                        <a:t>AREA 2</a:t>
                      </a:r>
                      <a:endParaRPr lang="en-US" dirty="0"/>
                    </a:p>
                  </a:txBody>
                  <a:tcPr anchor="ctr">
                    <a:solidFill>
                      <a:schemeClr val="bg1"/>
                    </a:solidFill>
                  </a:tcPr>
                </a:tc>
                <a:tc>
                  <a:txBody>
                    <a:bodyPr/>
                    <a:lstStyle/>
                    <a:p>
                      <a:pPr algn="ctr"/>
                      <a:r>
                        <a:rPr lang="en-US" dirty="0" smtClean="0"/>
                        <a:t>2-34</a:t>
                      </a:r>
                      <a:r>
                        <a:rPr lang="en-US" baseline="0" dirty="0" smtClean="0"/>
                        <a:t> BCT</a:t>
                      </a:r>
                      <a:endParaRPr lang="en-US" dirty="0"/>
                    </a:p>
                  </a:txBody>
                  <a:tcPr anchor="ctr">
                    <a:solidFill>
                      <a:schemeClr val="bg1"/>
                    </a:solidFill>
                  </a:tcPr>
                </a:tc>
                <a:tc>
                  <a:txBody>
                    <a:bodyPr/>
                    <a:lstStyle/>
                    <a:p>
                      <a:pPr algn="ctr"/>
                      <a:r>
                        <a:rPr lang="en-US" dirty="0" smtClean="0"/>
                        <a:t>AREA</a:t>
                      </a:r>
                      <a:r>
                        <a:rPr lang="en-US" baseline="0" dirty="0" smtClean="0"/>
                        <a:t> 6</a:t>
                      </a:r>
                      <a:endParaRPr lang="en-US" dirty="0"/>
                    </a:p>
                  </a:txBody>
                  <a:tcPr anchor="ctr">
                    <a:solidFill>
                      <a:schemeClr val="bg1"/>
                    </a:solidFill>
                  </a:tcPr>
                </a:tc>
                <a:tc>
                  <a:txBody>
                    <a:bodyPr/>
                    <a:lstStyle/>
                    <a:p>
                      <a:pPr algn="ctr"/>
                      <a:r>
                        <a:rPr lang="en-US" dirty="0" smtClean="0"/>
                        <a:t>67 TC</a:t>
                      </a:r>
                      <a:endParaRPr lang="en-US" dirty="0"/>
                    </a:p>
                  </a:txBody>
                  <a:tcPr anchor="ctr">
                    <a:solidFill>
                      <a:schemeClr val="bg1"/>
                    </a:solidFill>
                  </a:tcPr>
                </a:tc>
                <a:extLst>
                  <a:ext uri="{0D108BD9-81ED-4DB2-BD59-A6C34878D82A}">
                    <a16:rowId xmlns:a16="http://schemas.microsoft.com/office/drawing/2014/main" val="2269886862"/>
                  </a:ext>
                </a:extLst>
              </a:tr>
              <a:tr h="370840">
                <a:tc>
                  <a:txBody>
                    <a:bodyPr/>
                    <a:lstStyle/>
                    <a:p>
                      <a:pPr algn="ctr"/>
                      <a:r>
                        <a:rPr lang="en-US" dirty="0" smtClean="0"/>
                        <a:t>AREA 3</a:t>
                      </a:r>
                      <a:endParaRPr lang="en-US" dirty="0"/>
                    </a:p>
                  </a:txBody>
                  <a:tcPr anchor="ctr">
                    <a:solidFill>
                      <a:schemeClr val="bg1"/>
                    </a:solidFill>
                  </a:tcPr>
                </a:tc>
                <a:tc>
                  <a:txBody>
                    <a:bodyPr/>
                    <a:lstStyle/>
                    <a:p>
                      <a:pPr algn="ctr"/>
                      <a:r>
                        <a:rPr lang="en-US" dirty="0" smtClean="0"/>
                        <a:t>734 RSG</a:t>
                      </a:r>
                      <a:endParaRPr lang="en-US" dirty="0"/>
                    </a:p>
                  </a:txBody>
                  <a:tcPr anchor="ctr">
                    <a:solidFill>
                      <a:schemeClr val="bg1"/>
                    </a:solidFill>
                  </a:tcPr>
                </a:tc>
                <a:tc>
                  <a:txBody>
                    <a:bodyPr/>
                    <a:lstStyle/>
                    <a:p>
                      <a:pPr algn="ctr"/>
                      <a:r>
                        <a:rPr lang="en-US" dirty="0" smtClean="0"/>
                        <a:t>AREA 7</a:t>
                      </a:r>
                      <a:endParaRPr lang="en-US" dirty="0"/>
                    </a:p>
                  </a:txBody>
                  <a:tcPr anchor="ctr">
                    <a:solidFill>
                      <a:schemeClr val="bg1"/>
                    </a:solidFill>
                  </a:tcPr>
                </a:tc>
                <a:tc>
                  <a:txBody>
                    <a:bodyPr/>
                    <a:lstStyle/>
                    <a:p>
                      <a:pPr algn="ctr"/>
                      <a:r>
                        <a:rPr lang="en-US" dirty="0" smtClean="0"/>
                        <a:t>MED DET, RTI, TRNG CTR</a:t>
                      </a:r>
                      <a:endParaRPr lang="en-US" dirty="0"/>
                    </a:p>
                  </a:txBody>
                  <a:tcPr anchor="ctr">
                    <a:solidFill>
                      <a:schemeClr val="bg1"/>
                    </a:solidFill>
                  </a:tcPr>
                </a:tc>
                <a:extLst>
                  <a:ext uri="{0D108BD9-81ED-4DB2-BD59-A6C34878D82A}">
                    <a16:rowId xmlns:a16="http://schemas.microsoft.com/office/drawing/2014/main" val="211106834"/>
                  </a:ext>
                </a:extLst>
              </a:tr>
              <a:tr h="370840">
                <a:tc>
                  <a:txBody>
                    <a:bodyPr/>
                    <a:lstStyle/>
                    <a:p>
                      <a:pPr algn="ctr"/>
                      <a:r>
                        <a:rPr lang="en-US" dirty="0" smtClean="0"/>
                        <a:t>AREA 4</a:t>
                      </a:r>
                      <a:endParaRPr lang="en-US" dirty="0"/>
                    </a:p>
                  </a:txBody>
                  <a:tcPr anchor="ctr">
                    <a:solidFill>
                      <a:schemeClr val="bg1"/>
                    </a:solidFill>
                  </a:tcPr>
                </a:tc>
                <a:tc>
                  <a:txBody>
                    <a:bodyPr/>
                    <a:lstStyle/>
                    <a:p>
                      <a:pPr algn="ctr"/>
                      <a:r>
                        <a:rPr lang="en-US" dirty="0" smtClean="0"/>
                        <a:t>671 TC</a:t>
                      </a:r>
                      <a:endParaRPr lang="en-US" dirty="0"/>
                    </a:p>
                  </a:txBody>
                  <a:tcPr anchor="ctr">
                    <a:solidFill>
                      <a:schemeClr val="bg1"/>
                    </a:solidFill>
                  </a:tcPr>
                </a:tc>
                <a:tc>
                  <a:txBody>
                    <a:bodyPr/>
                    <a:lstStyle/>
                    <a:p>
                      <a:pPr algn="ctr"/>
                      <a:endParaRPr lang="en-US" dirty="0"/>
                    </a:p>
                  </a:txBody>
                  <a:tcPr anchor="ctr">
                    <a:solidFill>
                      <a:schemeClr val="bg1"/>
                    </a:solidFill>
                  </a:tcPr>
                </a:tc>
                <a:tc>
                  <a:txBody>
                    <a:bodyPr/>
                    <a:lstStyle/>
                    <a:p>
                      <a:pPr algn="ctr"/>
                      <a:endParaRPr lang="en-US" dirty="0"/>
                    </a:p>
                  </a:txBody>
                  <a:tcPr anchor="ctr">
                    <a:solidFill>
                      <a:schemeClr val="bg1"/>
                    </a:solidFill>
                  </a:tcPr>
                </a:tc>
                <a:extLst>
                  <a:ext uri="{0D108BD9-81ED-4DB2-BD59-A6C34878D82A}">
                    <a16:rowId xmlns:a16="http://schemas.microsoft.com/office/drawing/2014/main" val="3018261960"/>
                  </a:ext>
                </a:extLst>
              </a:tr>
            </a:tbl>
          </a:graphicData>
        </a:graphic>
      </p:graphicFrame>
    </p:spTree>
    <p:extLst>
      <p:ext uri="{BB962C8B-B14F-4D97-AF65-F5344CB8AC3E}">
        <p14:creationId xmlns:p14="http://schemas.microsoft.com/office/powerpoint/2010/main" val="36840949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0037"/>
            <a:ext cx="8229600" cy="4906963"/>
          </a:xfrm>
          <a:solidFill>
            <a:schemeClr val="bg1">
              <a:lumMod val="75000"/>
              <a:alpha val="70000"/>
            </a:schemeClr>
          </a:solidFill>
          <a:effectLst/>
        </p:spPr>
        <p:txBody>
          <a:bodyPr>
            <a:normAutofit/>
          </a:bodyPr>
          <a:lstStyle/>
          <a:p>
            <a:pPr>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LIFE INSURANCE PROGRAM</a:t>
            </a:r>
          </a:p>
          <a:p>
            <a:pPr lvl="1">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BOTH EANGI AND INGOA HAVE A LIFE INSURANCE PROGRAM. THE STATE SPONSORED LIFE INSURANCE PROGRAM (SSLI) IS AVAILABLE TO ACTIVE, DRILLING OR SEPARATED MEMBERS AND DEPENDENTS AT A NOMINAL FEE. OFFERS A MORE FLEXIBLE/AFFORDABLE/TIMELY INSURANCE PROGRAM AGAINST NEAR PEER COMPETITION.</a:t>
            </a:r>
          </a:p>
          <a:p>
            <a:pPr lvl="1">
              <a:lnSpc>
                <a:spcPct val="110000"/>
              </a:lnSpc>
              <a:buFont typeface="Wingdings" panose="05000000000000000000" pitchFamily="2" charset="2"/>
              <a:buChar char="§"/>
            </a:pPr>
            <a:endParaRPr lang="en-US" sz="1200" b="1" dirty="0" smtClean="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IOWA NATIONAL GUARD FOUNDATION</a:t>
            </a:r>
          </a:p>
          <a:p>
            <a:pPr lvl="1">
              <a:lnSpc>
                <a:spcPct val="110000"/>
              </a:lnSpc>
              <a:buFont typeface="Wingdings" panose="05000000000000000000" pitchFamily="2" charset="2"/>
              <a:buChar char="§"/>
            </a:pPr>
            <a:r>
              <a:rPr lang="en-US" sz="1600" b="1" dirty="0" smtClean="0">
                <a:latin typeface="Arial" panose="020B0604020202020204" pitchFamily="34" charset="0"/>
                <a:cs typeface="Arial" panose="020B0604020202020204" pitchFamily="34" charset="0"/>
              </a:rPr>
              <a:t>A PRIVATE NOT FOR PROFIT ORGANIZATION THAT WORKS CLOSELY WITH BOTH EANGI AND INGOA TO FOSTER PERSONAL AND PROFESSIONAL DEVELOPMENT OPPORTUNITIES ACROSS THE FORCE THROUGH GRANTS AND RESOURCING. </a:t>
            </a:r>
          </a:p>
          <a:p>
            <a:pPr lvl="1">
              <a:lnSpc>
                <a:spcPct val="110000"/>
              </a:lnSpc>
              <a:buFont typeface="Wingdings" panose="05000000000000000000" pitchFamily="2" charset="2"/>
              <a:buChar char="§"/>
            </a:pPr>
            <a:endParaRPr lang="en-US" sz="1200" b="1"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a:buFont typeface="Wingdings" panose="05000000000000000000" pitchFamily="2" charset="2"/>
              <a:buChar char="§"/>
            </a:pPr>
            <a:endParaRPr lang="en-US" sz="1600" b="1" dirty="0" smtClean="0">
              <a:latin typeface="Arial" panose="020B0604020202020204" pitchFamily="34" charset="0"/>
              <a:cs typeface="Arial" panose="020B0604020202020204" pitchFamily="34" charset="0"/>
            </a:endParaRPr>
          </a:p>
          <a:p>
            <a:pPr>
              <a:buFont typeface="Wingdings" panose="05000000000000000000" pitchFamily="2" charset="2"/>
              <a:buChar char="§"/>
            </a:pPr>
            <a:endParaRPr lang="en-US" sz="1600" dirty="0" smtClean="0">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457200" y="274638"/>
            <a:ext cx="8229600" cy="1143000"/>
          </a:xfrm>
          <a:solidFill>
            <a:schemeClr val="bg1">
              <a:lumMod val="75000"/>
            </a:schemeClr>
          </a:solidFill>
          <a:effectLst>
            <a:outerShdw blurRad="50800" dist="38100" dir="5400000" algn="t" rotWithShape="0">
              <a:prstClr val="black">
                <a:alpha val="40000"/>
              </a:prstClr>
            </a:outerShdw>
          </a:effectLst>
        </p:spPr>
        <p:txBody>
          <a:bodyPr>
            <a:normAutofit/>
          </a:bodyPr>
          <a:lstStyle/>
          <a:p>
            <a:pPr algn="r"/>
            <a:r>
              <a:rPr lang="en-US" sz="3000" dirty="0" smtClean="0">
                <a:effectLst>
                  <a:outerShdw blurRad="38100" dist="38100" dir="2700000" algn="tl">
                    <a:srgbClr val="000000">
                      <a:alpha val="43137"/>
                    </a:srgbClr>
                  </a:outerShdw>
                </a:effectLst>
                <a:latin typeface="Arial Black" panose="020B0A04020102020204" pitchFamily="34" charset="0"/>
              </a:rPr>
              <a:t>SSLI AND IA NATIONAL </a:t>
            </a:r>
            <a:br>
              <a:rPr lang="en-US" sz="3000" dirty="0" smtClean="0">
                <a:effectLst>
                  <a:outerShdw blurRad="38100" dist="38100" dir="2700000" algn="tl">
                    <a:srgbClr val="000000">
                      <a:alpha val="43137"/>
                    </a:srgbClr>
                  </a:outerShdw>
                </a:effectLst>
                <a:latin typeface="Arial Black" panose="020B0A04020102020204" pitchFamily="34" charset="0"/>
              </a:rPr>
            </a:br>
            <a:r>
              <a:rPr lang="en-US" sz="3000" dirty="0" smtClean="0">
                <a:effectLst>
                  <a:outerShdw blurRad="38100" dist="38100" dir="2700000" algn="tl">
                    <a:srgbClr val="000000">
                      <a:alpha val="43137"/>
                    </a:srgbClr>
                  </a:outerShdw>
                </a:effectLst>
                <a:latin typeface="Arial Black" panose="020B0A04020102020204" pitchFamily="34" charset="0"/>
              </a:rPr>
              <a:t>GUARD FOUNDATION</a:t>
            </a:r>
            <a:endParaRPr lang="en-US" sz="3000" dirty="0">
              <a:effectLst>
                <a:outerShdw blurRad="38100" dist="38100" dir="2700000" algn="tl">
                  <a:srgbClr val="000000">
                    <a:alpha val="43137"/>
                  </a:srgbClr>
                </a:outerShdw>
              </a:effectLst>
              <a:latin typeface="Arial Black" panose="020B0A04020102020204" pitchFamily="34" charset="0"/>
            </a:endParaRPr>
          </a:p>
        </p:txBody>
      </p:sp>
      <p:sp>
        <p:nvSpPr>
          <p:cNvPr id="4" name="Slide Number Placeholder 3"/>
          <p:cNvSpPr>
            <a:spLocks noGrp="1"/>
          </p:cNvSpPr>
          <p:nvPr>
            <p:ph type="sldNum" sz="quarter" idx="12"/>
          </p:nvPr>
        </p:nvSpPr>
        <p:spPr/>
        <p:txBody>
          <a:bodyPr/>
          <a:lstStyle/>
          <a:p>
            <a:fld id="{A55C64FC-038B-48CD-971C-0E8174885A1C}" type="slidenum">
              <a:rPr lang="en-US" smtClean="0"/>
              <a:pPr/>
              <a:t>9</a:t>
            </a:fld>
            <a:endParaRPr lang="en-US"/>
          </a:p>
        </p:txBody>
      </p:sp>
    </p:spTree>
    <p:extLst>
      <p:ext uri="{BB962C8B-B14F-4D97-AF65-F5344CB8AC3E}">
        <p14:creationId xmlns:p14="http://schemas.microsoft.com/office/powerpoint/2010/main" val="1462250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2899</TotalTime>
  <Words>867</Words>
  <Application>Microsoft Office PowerPoint</Application>
  <PresentationFormat>On-screen Show (4:3)</PresentationFormat>
  <Paragraphs>166</Paragraphs>
  <Slides>13</Slides>
  <Notes>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Black</vt:lpstr>
      <vt:lpstr>Calibri</vt:lpstr>
      <vt:lpstr>Wingdings</vt:lpstr>
      <vt:lpstr>Office Theme</vt:lpstr>
      <vt:lpstr>PowerPoint Presentation</vt:lpstr>
      <vt:lpstr>INGOA VISION/MISSION:</vt:lpstr>
      <vt:lpstr>CORE COMPETENCY #1: LEGISLATIVE COMMITTEE</vt:lpstr>
      <vt:lpstr>CORE COMPETENCY #1: LEGISLATIVE COMMITTEE (CONT.)</vt:lpstr>
      <vt:lpstr>CORE COMPETENCY #2: PROFESSIONAL DEVELOPMENT</vt:lpstr>
      <vt:lpstr>OPPORTUNITIES TO SERVE: INGOA COMMITTEES</vt:lpstr>
      <vt:lpstr>OPPORTUNITIES TO SERVE: INGOA COMMITTEES</vt:lpstr>
      <vt:lpstr>OPPORTUNITIES TO SERVE: AREA LEADERSHIP POSITIONS</vt:lpstr>
      <vt:lpstr>SSLI AND IA NATIONAL  GUARD FOUNDATION</vt:lpstr>
      <vt:lpstr>FAQS:</vt:lpstr>
      <vt:lpstr>FAQS:</vt:lpstr>
      <vt:lpstr>HOW TO CONTACT/FOLLOW INGOA:</vt:lpstr>
      <vt:lpstr>PowerPoint Presentation</vt:lpstr>
    </vt:vector>
  </TitlesOfParts>
  <Company>U.S Air Force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Cochran, Brandon W Capt USAF ANG 132 MDG/SGA</dc:creator>
  <cp:lastModifiedBy>COCHRAN, BRANDON W Maj US Air Force ANG 132 MDG/SGA</cp:lastModifiedBy>
  <cp:revision>531</cp:revision>
  <cp:lastPrinted>2017-09-12T14:43:38Z</cp:lastPrinted>
  <dcterms:created xsi:type="dcterms:W3CDTF">2015-12-07T16:41:31Z</dcterms:created>
  <dcterms:modified xsi:type="dcterms:W3CDTF">2020-12-05T19:53:44Z</dcterms:modified>
</cp:coreProperties>
</file>